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821" r:id="rId5"/>
    <p:sldMasterId id="2147483720" r:id="rId6"/>
    <p:sldMasterId id="2147483792" r:id="rId7"/>
    <p:sldMasterId id="2147483832" r:id="rId8"/>
    <p:sldMasterId id="2147483857" r:id="rId9"/>
  </p:sldMasterIdLst>
  <p:notesMasterIdLst>
    <p:notesMasterId r:id="rId122"/>
  </p:notesMasterIdLst>
  <p:handoutMasterIdLst>
    <p:handoutMasterId r:id="rId123"/>
  </p:handoutMasterIdLst>
  <p:sldIdLst>
    <p:sldId id="317" r:id="rId10"/>
    <p:sldId id="456" r:id="rId11"/>
    <p:sldId id="442" r:id="rId12"/>
    <p:sldId id="287" r:id="rId13"/>
    <p:sldId id="446" r:id="rId14"/>
    <p:sldId id="453" r:id="rId15"/>
    <p:sldId id="452" r:id="rId16"/>
    <p:sldId id="451" r:id="rId17"/>
    <p:sldId id="447" r:id="rId18"/>
    <p:sldId id="443" r:id="rId19"/>
    <p:sldId id="444" r:id="rId20"/>
    <p:sldId id="448" r:id="rId21"/>
    <p:sldId id="373" r:id="rId22"/>
    <p:sldId id="445" r:id="rId23"/>
    <p:sldId id="400" r:id="rId24"/>
    <p:sldId id="393" r:id="rId25"/>
    <p:sldId id="394" r:id="rId26"/>
    <p:sldId id="457" r:id="rId27"/>
    <p:sldId id="1527" r:id="rId28"/>
    <p:sldId id="1528" r:id="rId29"/>
    <p:sldId id="1510" r:id="rId30"/>
    <p:sldId id="1512" r:id="rId31"/>
    <p:sldId id="1514" r:id="rId32"/>
    <p:sldId id="1511" r:id="rId33"/>
    <p:sldId id="1513" r:id="rId34"/>
    <p:sldId id="1515" r:id="rId35"/>
    <p:sldId id="1516" r:id="rId36"/>
    <p:sldId id="1521" r:id="rId37"/>
    <p:sldId id="1520" r:id="rId38"/>
    <p:sldId id="1517" r:id="rId39"/>
    <p:sldId id="1518" r:id="rId40"/>
    <p:sldId id="455" r:id="rId41"/>
    <p:sldId id="1532" r:id="rId42"/>
    <p:sldId id="512" r:id="rId43"/>
    <p:sldId id="1541" r:id="rId44"/>
    <p:sldId id="1536" r:id="rId45"/>
    <p:sldId id="374" r:id="rId46"/>
    <p:sldId id="375" r:id="rId47"/>
    <p:sldId id="376" r:id="rId48"/>
    <p:sldId id="377" r:id="rId49"/>
    <p:sldId id="379" r:id="rId50"/>
    <p:sldId id="380" r:id="rId51"/>
    <p:sldId id="381" r:id="rId52"/>
    <p:sldId id="382" r:id="rId53"/>
    <p:sldId id="1537" r:id="rId54"/>
    <p:sldId id="383" r:id="rId55"/>
    <p:sldId id="385" r:id="rId56"/>
    <p:sldId id="386" r:id="rId57"/>
    <p:sldId id="402" r:id="rId58"/>
    <p:sldId id="403" r:id="rId59"/>
    <p:sldId id="388" r:id="rId60"/>
    <p:sldId id="389" r:id="rId61"/>
    <p:sldId id="390" r:id="rId62"/>
    <p:sldId id="391" r:id="rId63"/>
    <p:sldId id="392" r:id="rId64"/>
    <p:sldId id="395" r:id="rId65"/>
    <p:sldId id="396" r:id="rId66"/>
    <p:sldId id="397" r:id="rId67"/>
    <p:sldId id="398" r:id="rId68"/>
    <p:sldId id="411" r:id="rId69"/>
    <p:sldId id="404" r:id="rId70"/>
    <p:sldId id="405" r:id="rId71"/>
    <p:sldId id="406" r:id="rId72"/>
    <p:sldId id="407" r:id="rId73"/>
    <p:sldId id="1538" r:id="rId74"/>
    <p:sldId id="410" r:id="rId75"/>
    <p:sldId id="424" r:id="rId76"/>
    <p:sldId id="408" r:id="rId77"/>
    <p:sldId id="430" r:id="rId78"/>
    <p:sldId id="432" r:id="rId79"/>
    <p:sldId id="409" r:id="rId80"/>
    <p:sldId id="412" r:id="rId81"/>
    <p:sldId id="413" r:id="rId82"/>
    <p:sldId id="414" r:id="rId83"/>
    <p:sldId id="454" r:id="rId84"/>
    <p:sldId id="415" r:id="rId85"/>
    <p:sldId id="416" r:id="rId86"/>
    <p:sldId id="417" r:id="rId87"/>
    <p:sldId id="418" r:id="rId88"/>
    <p:sldId id="419" r:id="rId89"/>
    <p:sldId id="420" r:id="rId90"/>
    <p:sldId id="421" r:id="rId91"/>
    <p:sldId id="422" r:id="rId92"/>
    <p:sldId id="423" r:id="rId93"/>
    <p:sldId id="425" r:id="rId94"/>
    <p:sldId id="426" r:id="rId95"/>
    <p:sldId id="427" r:id="rId96"/>
    <p:sldId id="498" r:id="rId97"/>
    <p:sldId id="428" r:id="rId98"/>
    <p:sldId id="429" r:id="rId99"/>
    <p:sldId id="1539" r:id="rId100"/>
    <p:sldId id="433" r:id="rId101"/>
    <p:sldId id="434" r:id="rId102"/>
    <p:sldId id="1540" r:id="rId103"/>
    <p:sldId id="435" r:id="rId104"/>
    <p:sldId id="431" r:id="rId105"/>
    <p:sldId id="437" r:id="rId106"/>
    <p:sldId id="438" r:id="rId107"/>
    <p:sldId id="449" r:id="rId108"/>
    <p:sldId id="1533" r:id="rId109"/>
    <p:sldId id="833" r:id="rId110"/>
    <p:sldId id="1534" r:id="rId111"/>
    <p:sldId id="1501" r:id="rId112"/>
    <p:sldId id="1508" r:id="rId113"/>
    <p:sldId id="1502" r:id="rId114"/>
    <p:sldId id="1526" r:id="rId115"/>
    <p:sldId id="1504" r:id="rId116"/>
    <p:sldId id="1505" r:id="rId117"/>
    <p:sldId id="1506" r:id="rId118"/>
    <p:sldId id="1507" r:id="rId119"/>
    <p:sldId id="1530" r:id="rId120"/>
    <p:sldId id="1531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C76E9E-C0D0-4413-8142-252EE4993A09}">
          <p14:sldIdLst>
            <p14:sldId id="317"/>
            <p14:sldId id="456"/>
          </p14:sldIdLst>
        </p14:section>
        <p14:section name="Getting Started" id="{CD166A7F-9166-422F-A66F-430222E824E0}">
          <p14:sldIdLst>
            <p14:sldId id="442"/>
            <p14:sldId id="287"/>
            <p14:sldId id="446"/>
            <p14:sldId id="453"/>
            <p14:sldId id="452"/>
            <p14:sldId id="451"/>
            <p14:sldId id="447"/>
            <p14:sldId id="443"/>
            <p14:sldId id="444"/>
            <p14:sldId id="448"/>
            <p14:sldId id="373"/>
            <p14:sldId id="445"/>
            <p14:sldId id="400"/>
            <p14:sldId id="393"/>
            <p14:sldId id="394"/>
          </p14:sldIdLst>
        </p14:section>
        <p14:section name="Concepts" id="{EFAC8904-87F6-46CC-9AF7-4FE460492C92}">
          <p14:sldIdLst>
            <p14:sldId id="457"/>
            <p14:sldId id="1527"/>
            <p14:sldId id="1528"/>
            <p14:sldId id="1510"/>
            <p14:sldId id="1512"/>
            <p14:sldId id="1514"/>
            <p14:sldId id="1511"/>
            <p14:sldId id="1513"/>
            <p14:sldId id="1515"/>
            <p14:sldId id="1516"/>
            <p14:sldId id="1521"/>
            <p14:sldId id="1520"/>
            <p14:sldId id="1517"/>
            <p14:sldId id="1518"/>
            <p14:sldId id="455"/>
            <p14:sldId id="1532"/>
            <p14:sldId id="512"/>
          </p14:sldIdLst>
        </p14:section>
        <p14:section name="HOT: CI Pipeline" id="{E70D6609-C8B1-4A18-9535-720F7D9AA42E}">
          <p14:sldIdLst>
            <p14:sldId id="1541"/>
            <p14:sldId id="1536"/>
            <p14:sldId id="374"/>
            <p14:sldId id="375"/>
            <p14:sldId id="376"/>
            <p14:sldId id="377"/>
            <p14:sldId id="379"/>
            <p14:sldId id="380"/>
            <p14:sldId id="381"/>
            <p14:sldId id="382"/>
          </p14:sldIdLst>
        </p14:section>
        <p14:section name="HOT: CreateUtilities" id="{D1F4AFF9-4FD2-4B2F-878B-F3E5B2C35FCF}">
          <p14:sldIdLst>
            <p14:sldId id="1537"/>
            <p14:sldId id="383"/>
            <p14:sldId id="385"/>
            <p14:sldId id="386"/>
            <p14:sldId id="402"/>
            <p14:sldId id="403"/>
            <p14:sldId id="388"/>
            <p14:sldId id="389"/>
            <p14:sldId id="390"/>
            <p14:sldId id="391"/>
            <p14:sldId id="392"/>
            <p14:sldId id="395"/>
            <p14:sldId id="396"/>
            <p14:sldId id="397"/>
            <p14:sldId id="398"/>
            <p14:sldId id="411"/>
            <p14:sldId id="404"/>
            <p14:sldId id="405"/>
            <p14:sldId id="406"/>
            <p14:sldId id="407"/>
          </p14:sldIdLst>
        </p14:section>
        <p14:section name="HOT: CD Pipeline" id="{07B03850-24A9-4CD5-B254-6BE26F80F7A5}">
          <p14:sldIdLst>
            <p14:sldId id="1538"/>
            <p14:sldId id="410"/>
            <p14:sldId id="424"/>
            <p14:sldId id="408"/>
            <p14:sldId id="430"/>
            <p14:sldId id="432"/>
            <p14:sldId id="409"/>
            <p14:sldId id="412"/>
            <p14:sldId id="413"/>
            <p14:sldId id="414"/>
            <p14:sldId id="45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27"/>
            <p14:sldId id="498"/>
            <p14:sldId id="428"/>
            <p14:sldId id="429"/>
            <p14:sldId id="1539"/>
            <p14:sldId id="433"/>
            <p14:sldId id="434"/>
            <p14:sldId id="1540"/>
            <p14:sldId id="435"/>
            <p14:sldId id="431"/>
            <p14:sldId id="437"/>
            <p14:sldId id="438"/>
            <p14:sldId id="449"/>
            <p14:sldId id="1533"/>
            <p14:sldId id="833"/>
          </p14:sldIdLst>
        </p14:section>
        <p14:section name="What Next - Remediation as Code" id="{B996552A-9160-4469-BB43-11B49DC7B54B}">
          <p14:sldIdLst>
            <p14:sldId id="1534"/>
            <p14:sldId id="1501"/>
            <p14:sldId id="1508"/>
            <p14:sldId id="1502"/>
            <p14:sldId id="1526"/>
            <p14:sldId id="1504"/>
            <p14:sldId id="1505"/>
            <p14:sldId id="1506"/>
            <p14:sldId id="1507"/>
            <p14:sldId id="1530"/>
            <p14:sldId id="1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2F90"/>
    <a:srgbClr val="2583EE"/>
    <a:srgbClr val="0F1419"/>
    <a:srgbClr val="3F4346"/>
    <a:srgbClr val="1D2433"/>
    <a:srgbClr val="565D6A"/>
    <a:srgbClr val="191B21"/>
    <a:srgbClr val="F8F8F8"/>
    <a:srgbClr val="14141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31F4A-19E1-4A1E-8DED-962E92CE842F}" v="3" dt="2019-01-28T04:08:13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4" autoAdjust="0"/>
    <p:restoredTop sz="95863" autoAdjust="0"/>
  </p:normalViewPr>
  <p:slideViewPr>
    <p:cSldViewPr snapToGrid="0" snapToObjects="1">
      <p:cViewPr varScale="1">
        <p:scale>
          <a:sx n="93" d="100"/>
          <a:sy n="93" d="100"/>
        </p:scale>
        <p:origin x="5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39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handoutMaster" Target="handoutMasters/handoutMaster1.xml"/><Relationship Id="rId12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5128c08b7be2e80a7562005dfc2cae904313135e6e0c626460517d0208367a3::" providerId="AD" clId="Web-{2AA71D4D-6071-A88D-D98B-40A4D3743453}"/>
    <pc:docChg chg="addSld modSld modSection">
      <pc:chgData name="Guest User" userId="S::urn:spo:anon#c5128c08b7be2e80a7562005dfc2cae904313135e6e0c626460517d0208367a3::" providerId="AD" clId="Web-{2AA71D4D-6071-A88D-D98B-40A4D3743453}" dt="2019-01-28T04:39:25.872" v="26" actId="20577"/>
      <pc:docMkLst>
        <pc:docMk/>
      </pc:docMkLst>
      <pc:sldChg chg="addSp delSp modSp new mod modClrScheme chgLayout">
        <pc:chgData name="Guest User" userId="S::urn:spo:anon#c5128c08b7be2e80a7562005dfc2cae904313135e6e0c626460517d0208367a3::" providerId="AD" clId="Web-{2AA71D4D-6071-A88D-D98B-40A4D3743453}" dt="2019-01-28T04:39:25.872" v="25" actId="20577"/>
        <pc:sldMkLst>
          <pc:docMk/>
          <pc:sldMk cId="2799956338" sldId="1535"/>
        </pc:sldMkLst>
        <pc:spChg chg="mod ord">
          <ac:chgData name="Guest User" userId="S::urn:spo:anon#c5128c08b7be2e80a7562005dfc2cae904313135e6e0c626460517d0208367a3::" providerId="AD" clId="Web-{2AA71D4D-6071-A88D-D98B-40A4D3743453}" dt="2019-01-28T04:39:25.872" v="25" actId="20577"/>
          <ac:spMkLst>
            <pc:docMk/>
            <pc:sldMk cId="2799956338" sldId="1535"/>
            <ac:spMk id="2" creationId="{7CCD2F9B-2E89-4881-B1DE-A98446E96008}"/>
          </ac:spMkLst>
        </pc:spChg>
        <pc:spChg chg="add del mod ord">
          <ac:chgData name="Guest User" userId="S::urn:spo:anon#c5128c08b7be2e80a7562005dfc2cae904313135e6e0c626460517d0208367a3::" providerId="AD" clId="Web-{2AA71D4D-6071-A88D-D98B-40A4D3743453}" dt="2019-01-28T04:38:56.231" v="3"/>
          <ac:spMkLst>
            <pc:docMk/>
            <pc:sldMk cId="2799956338" sldId="1535"/>
            <ac:spMk id="3" creationId="{CCE572C3-1F33-479F-A643-05D03C275E11}"/>
          </ac:spMkLst>
        </pc:spChg>
      </pc:sldChg>
    </pc:docChg>
  </pc:docChgLst>
  <pc:docChgLst>
    <pc:chgData name="Guest User" userId="S::urn:spo:anon#c5128c08b7be2e80a7562005dfc2cae904313135e6e0c626460517d0208367a3::" providerId="AD" clId="Web-{04231F4A-19E1-4A1E-8DED-962E92CE842F}"/>
    <pc:docChg chg="modSld">
      <pc:chgData name="Guest User" userId="S::urn:spo:anon#c5128c08b7be2e80a7562005dfc2cae904313135e6e0c626460517d0208367a3::" providerId="AD" clId="Web-{04231F4A-19E1-4A1E-8DED-962E92CE842F}" dt="2019-01-28T04:09:13.016" v="50" actId="20577"/>
      <pc:docMkLst>
        <pc:docMk/>
      </pc:docMkLst>
      <pc:sldChg chg="modSp">
        <pc:chgData name="Guest User" userId="S::urn:spo:anon#c5128c08b7be2e80a7562005dfc2cae904313135e6e0c626460517d0208367a3::" providerId="AD" clId="Web-{04231F4A-19E1-4A1E-8DED-962E92CE842F}" dt="2019-01-28T04:01:40.403" v="26" actId="20577"/>
        <pc:sldMkLst>
          <pc:docMk/>
          <pc:sldMk cId="2732246656" sldId="317"/>
        </pc:sldMkLst>
        <pc:spChg chg="mod">
          <ac:chgData name="Guest User" userId="S::urn:spo:anon#c5128c08b7be2e80a7562005dfc2cae904313135e6e0c626460517d0208367a3::" providerId="AD" clId="Web-{04231F4A-19E1-4A1E-8DED-962E92CE842F}" dt="2019-01-28T04:01:40.403" v="26" actId="20577"/>
          <ac:spMkLst>
            <pc:docMk/>
            <pc:sldMk cId="2732246656" sldId="317"/>
            <ac:spMk id="30" creationId="{524A890D-C111-5146-B4E2-78D072B95475}"/>
          </ac:spMkLst>
        </pc:spChg>
      </pc:sldChg>
      <pc:sldChg chg="modSp">
        <pc:chgData name="Guest User" userId="S::urn:spo:anon#c5128c08b7be2e80a7562005dfc2cae904313135e6e0c626460517d0208367a3::" providerId="AD" clId="Web-{04231F4A-19E1-4A1E-8DED-962E92CE842F}" dt="2019-01-28T04:08:13.890" v="42" actId="20577"/>
        <pc:sldMkLst>
          <pc:docMk/>
          <pc:sldMk cId="1562352501" sldId="373"/>
        </pc:sldMkLst>
        <pc:spChg chg="mod">
          <ac:chgData name="Guest User" userId="S::urn:spo:anon#c5128c08b7be2e80a7562005dfc2cae904313135e6e0c626460517d0208367a3::" providerId="AD" clId="Web-{04231F4A-19E1-4A1E-8DED-962E92CE842F}" dt="2019-01-28T04:08:13.890" v="42" actId="20577"/>
          <ac:spMkLst>
            <pc:docMk/>
            <pc:sldMk cId="1562352501" sldId="373"/>
            <ac:spMk id="3" creationId="{88D523F7-CD9E-41D0-8B6B-9FAAF0CF3210}"/>
          </ac:spMkLst>
        </pc:spChg>
      </pc:sldChg>
      <pc:sldChg chg="modSp">
        <pc:chgData name="Guest User" userId="S::urn:spo:anon#c5128c08b7be2e80a7562005dfc2cae904313135e6e0c626460517d0208367a3::" providerId="AD" clId="Web-{04231F4A-19E1-4A1E-8DED-962E92CE842F}" dt="2019-01-28T04:06:08.750" v="29"/>
        <pc:sldMkLst>
          <pc:docMk/>
          <pc:sldMk cId="748037304" sldId="442"/>
        </pc:sldMkLst>
        <pc:graphicFrameChg chg="mod modGraphic">
          <ac:chgData name="Guest User" userId="S::urn:spo:anon#c5128c08b7be2e80a7562005dfc2cae904313135e6e0c626460517d0208367a3::" providerId="AD" clId="Web-{04231F4A-19E1-4A1E-8DED-962E92CE842F}" dt="2019-01-28T04:06:08.750" v="29"/>
          <ac:graphicFrameMkLst>
            <pc:docMk/>
            <pc:sldMk cId="748037304" sldId="442"/>
            <ac:graphicFrameMk id="2" creationId="{04F38745-E385-45C9-A83D-BD0F01CF2579}"/>
          </ac:graphicFrameMkLst>
        </pc:graphicFrameChg>
      </pc:sldChg>
      <pc:sldChg chg="mod modShow">
        <pc:chgData name="Guest User" userId="S::urn:spo:anon#c5128c08b7be2e80a7562005dfc2cae904313135e6e0c626460517d0208367a3::" providerId="AD" clId="Web-{04231F4A-19E1-4A1E-8DED-962E92CE842F}" dt="2019-01-28T04:07:02.125" v="30"/>
        <pc:sldMkLst>
          <pc:docMk/>
          <pc:sldMk cId="750793835" sldId="451"/>
        </pc:sldMkLst>
      </pc:sldChg>
      <pc:sldChg chg="modSp">
        <pc:chgData name="Guest User" userId="S::urn:spo:anon#c5128c08b7be2e80a7562005dfc2cae904313135e6e0c626460517d0208367a3::" providerId="AD" clId="Web-{04231F4A-19E1-4A1E-8DED-962E92CE842F}" dt="2019-01-28T04:09:13" v="49" actId="20577"/>
        <pc:sldMkLst>
          <pc:docMk/>
          <pc:sldMk cId="2200883846" sldId="456"/>
        </pc:sldMkLst>
        <pc:spChg chg="mod">
          <ac:chgData name="Guest User" userId="S::urn:spo:anon#c5128c08b7be2e80a7562005dfc2cae904313135e6e0c626460517d0208367a3::" providerId="AD" clId="Web-{04231F4A-19E1-4A1E-8DED-962E92CE842F}" dt="2019-01-28T04:09:13" v="49" actId="20577"/>
          <ac:spMkLst>
            <pc:docMk/>
            <pc:sldMk cId="2200883846" sldId="456"/>
            <ac:spMk id="13" creationId="{43C32748-721F-4FD5-B788-C605EADEE5D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3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77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7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9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7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F5424-27FE-0E4D-9DDE-4A8D8597D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2794" y="3397293"/>
            <a:ext cx="77533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F05220C-DD63-7E48-B303-6891A355DD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6F6535-A15E-B84B-8BF4-A12EA536C3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19055B2-0E77-4E4E-B547-BC3787FB6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DD016D-8AA9-344B-9114-C92B43AA1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65" b="26647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8F7063-B54B-4442-80B0-C4706C1A14C1}"/>
              </a:ext>
            </a:extLst>
          </p:cNvPr>
          <p:cNvSpPr txBox="1"/>
          <p:nvPr userDrawn="1"/>
        </p:nvSpPr>
        <p:spPr>
          <a:xfrm>
            <a:off x="3547422" y="2651621"/>
            <a:ext cx="5097155" cy="94676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48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F9A17-D032-F94E-A6D2-0CD4D03D9EE0}"/>
              </a:ext>
            </a:extLst>
          </p:cNvPr>
          <p:cNvSpPr/>
          <p:nvPr userDrawn="1"/>
        </p:nvSpPr>
        <p:spPr>
          <a:xfrm>
            <a:off x="4114676" y="2286654"/>
            <a:ext cx="3962649" cy="1467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D2C42-F437-8540-95F3-FDC3842EC2CA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F9EA2-3D4F-E245-AB4D-71BF409A231A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83BAFD-C1EE-3944-8D18-9CC98C28E3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562" y="5542273"/>
            <a:ext cx="1602924" cy="80146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ABFE16C-B1D6-4C43-86F3-88E55D4C36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0705" y="5558350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27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260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422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118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D8048-B808-3A43-BB64-F60B2BADD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AC7D97FA-4C51-EF4B-9190-1B02C7281C69}"/>
              </a:ext>
            </a:extLst>
          </p:cNvPr>
          <p:cNvSpPr/>
          <p:nvPr userDrawn="1"/>
        </p:nvSpPr>
        <p:spPr>
          <a:xfrm>
            <a:off x="7281101" y="-13252"/>
            <a:ext cx="4931116" cy="6884504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5071447"/>
              <a:gd name="connsiteY0" fmla="*/ 6858000 h 6871252"/>
              <a:gd name="connsiteX1" fmla="*/ 1332672 w 5071447"/>
              <a:gd name="connsiteY1" fmla="*/ 0 h 6871252"/>
              <a:gd name="connsiteX2" fmla="*/ 4389578 w 5071447"/>
              <a:gd name="connsiteY2" fmla="*/ 479117 h 6871252"/>
              <a:gd name="connsiteX3" fmla="*/ 5071441 w 5071447"/>
              <a:gd name="connsiteY3" fmla="*/ 6871252 h 6871252"/>
              <a:gd name="connsiteX4" fmla="*/ 0 w 5071447"/>
              <a:gd name="connsiteY4" fmla="*/ 6858000 h 6871252"/>
              <a:gd name="connsiteX0" fmla="*/ 0 w 4579095"/>
              <a:gd name="connsiteY0" fmla="*/ 6858000 h 6858000"/>
              <a:gd name="connsiteX1" fmla="*/ 1332672 w 4579095"/>
              <a:gd name="connsiteY1" fmla="*/ 0 h 6858000"/>
              <a:gd name="connsiteX2" fmla="*/ 4389578 w 4579095"/>
              <a:gd name="connsiteY2" fmla="*/ 479117 h 6858000"/>
              <a:gd name="connsiteX3" fmla="*/ 4579072 w 4579095"/>
              <a:gd name="connsiteY3" fmla="*/ 6688372 h 6858000"/>
              <a:gd name="connsiteX4" fmla="*/ 0 w 4579095"/>
              <a:gd name="connsiteY4" fmla="*/ 6858000 h 6858000"/>
              <a:gd name="connsiteX0" fmla="*/ 0 w 4930773"/>
              <a:gd name="connsiteY0" fmla="*/ 6858000 h 6871252"/>
              <a:gd name="connsiteX1" fmla="*/ 1332672 w 4930773"/>
              <a:gd name="connsiteY1" fmla="*/ 0 h 6871252"/>
              <a:gd name="connsiteX2" fmla="*/ 4389578 w 4930773"/>
              <a:gd name="connsiteY2" fmla="*/ 479117 h 6871252"/>
              <a:gd name="connsiteX3" fmla="*/ 4930765 w 4930773"/>
              <a:gd name="connsiteY3" fmla="*/ 6871252 h 6871252"/>
              <a:gd name="connsiteX4" fmla="*/ 0 w 4930773"/>
              <a:gd name="connsiteY4" fmla="*/ 6858000 h 6871252"/>
              <a:gd name="connsiteX0" fmla="*/ 0 w 4931116"/>
              <a:gd name="connsiteY0" fmla="*/ 6871252 h 6884504"/>
              <a:gd name="connsiteX1" fmla="*/ 1332672 w 4931116"/>
              <a:gd name="connsiteY1" fmla="*/ 13252 h 6884504"/>
              <a:gd name="connsiteX2" fmla="*/ 4924150 w 4931116"/>
              <a:gd name="connsiteY2" fmla="*/ 0 h 6884504"/>
              <a:gd name="connsiteX3" fmla="*/ 4930765 w 4931116"/>
              <a:gd name="connsiteY3" fmla="*/ 6884504 h 6884504"/>
              <a:gd name="connsiteX4" fmla="*/ 0 w 4931116"/>
              <a:gd name="connsiteY4" fmla="*/ 6871252 h 688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1116" h="6884504">
                <a:moveTo>
                  <a:pt x="0" y="6871252"/>
                </a:moveTo>
                <a:lnTo>
                  <a:pt x="1332672" y="13252"/>
                </a:lnTo>
                <a:lnTo>
                  <a:pt x="4924150" y="0"/>
                </a:lnTo>
                <a:cubicBezTo>
                  <a:pt x="4921665" y="2294835"/>
                  <a:pt x="4933250" y="4589669"/>
                  <a:pt x="4930765" y="6884504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9D94C526-7C78-754E-BE35-5DABC92FC4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25221" y="4269513"/>
            <a:ext cx="2503493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08707ED-8E3F-034C-B045-368AC7C9CD0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25222" y="1548948"/>
            <a:ext cx="2503494" cy="2503494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DC1AD2-C529-3A43-81BC-79E9A14A0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DAF0FA-E3A5-6643-ACD3-935027CEE8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99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(4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BDAA13-CE28-8A47-AEB7-CDE1E503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Parallelogram 1">
            <a:extLst>
              <a:ext uri="{FF2B5EF4-FFF2-40B4-BE49-F238E27FC236}">
                <a16:creationId xmlns:a16="http://schemas.microsoft.com/office/drawing/2014/main" id="{31EC574B-67B7-F34E-AB2E-DDEE2B3FF98B}"/>
              </a:ext>
            </a:extLst>
          </p:cNvPr>
          <p:cNvSpPr/>
          <p:nvPr userDrawn="1"/>
        </p:nvSpPr>
        <p:spPr>
          <a:xfrm>
            <a:off x="7194274" y="-13252"/>
            <a:ext cx="5058566" cy="6871253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566" h="6871253">
                <a:moveTo>
                  <a:pt x="0" y="6871252"/>
                </a:moveTo>
                <a:lnTo>
                  <a:pt x="1332672" y="13252"/>
                </a:lnTo>
                <a:lnTo>
                  <a:pt x="5052391" y="0"/>
                </a:lnTo>
                <a:cubicBezTo>
                  <a:pt x="5049906" y="2294835"/>
                  <a:pt x="5060676" y="4576418"/>
                  <a:pt x="5058191" y="6871253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50513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19538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1186" y="588653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01186" y="522065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01186" y="21420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201186" y="368134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00567CBC-EEC3-EE45-AF78-84EE5019026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300775" y="470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AC10C884-D698-2240-9CF5-DF539EA729F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00775" y="2023670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A485439-DEED-7345-9D2A-7EB3F63E923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00775" y="356298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F402E35F-A340-0549-B04A-B109B801E93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0300775" y="5102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4BAA3C-01B1-E147-98D0-258F078F6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2E9DD99-3307-8E48-8376-32A8262211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5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2EF78E-99D2-3949-9ECA-60CF7DF6D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arallelogram 1">
            <a:extLst>
              <a:ext uri="{FF2B5EF4-FFF2-40B4-BE49-F238E27FC236}">
                <a16:creationId xmlns:a16="http://schemas.microsoft.com/office/drawing/2014/main" id="{23340234-5633-A047-9058-47B16652471E}"/>
              </a:ext>
            </a:extLst>
          </p:cNvPr>
          <p:cNvSpPr/>
          <p:nvPr userDrawn="1"/>
        </p:nvSpPr>
        <p:spPr>
          <a:xfrm>
            <a:off x="7616305" y="-13252"/>
            <a:ext cx="4602225" cy="6885322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225" h="6885322">
                <a:moveTo>
                  <a:pt x="0" y="6871252"/>
                </a:moveTo>
                <a:lnTo>
                  <a:pt x="1332672" y="13252"/>
                </a:lnTo>
                <a:lnTo>
                  <a:pt x="4602225" y="0"/>
                </a:lnTo>
                <a:cubicBezTo>
                  <a:pt x="4599740" y="2294835"/>
                  <a:pt x="4596442" y="4590487"/>
                  <a:pt x="4593957" y="6885322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751575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062663"/>
            <a:ext cx="6420729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9816" y="243732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9816" y="56437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489816" y="351691"/>
            <a:ext cx="1938900" cy="1938900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A136022-8175-D14E-B0CA-71E3605D3B0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89816" y="3558141"/>
            <a:ext cx="1938900" cy="1938900"/>
          </a:xfrm>
          <a:prstGeom prst="ellipse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594AB53-20CF-2143-ADB9-956B1CA113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588DBB1-B14B-144D-9CFE-D2CE537DF9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4639677-00E9-2D4F-A07D-50344451B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90014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61016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D3D31EF1-32CE-0842-AD93-2CADDBE6C19E}"/>
              </a:ext>
            </a:extLst>
          </p:cNvPr>
          <p:cNvSpPr/>
          <p:nvPr userDrawn="1"/>
        </p:nvSpPr>
        <p:spPr>
          <a:xfrm>
            <a:off x="7756982" y="-13252"/>
            <a:ext cx="4453655" cy="6871255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86298 w 4593962"/>
              <a:gd name="connsiteY2" fmla="*/ 535388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86298 w 4143802"/>
              <a:gd name="connsiteY2" fmla="*/ 535388 h 6858000"/>
              <a:gd name="connsiteX3" fmla="*/ 4143790 w 4143802"/>
              <a:gd name="connsiteY3" fmla="*/ 6379701 h 6858000"/>
              <a:gd name="connsiteX4" fmla="*/ 0 w 4143802"/>
              <a:gd name="connsiteY4" fmla="*/ 6858000 h 6858000"/>
              <a:gd name="connsiteX0" fmla="*/ 0 w 4453286"/>
              <a:gd name="connsiteY0" fmla="*/ 6858000 h 6858003"/>
              <a:gd name="connsiteX1" fmla="*/ 1332672 w 4453286"/>
              <a:gd name="connsiteY1" fmla="*/ 0 h 6858003"/>
              <a:gd name="connsiteX2" fmla="*/ 3786298 w 4453286"/>
              <a:gd name="connsiteY2" fmla="*/ 535388 h 6858003"/>
              <a:gd name="connsiteX3" fmla="*/ 4453280 w 4453286"/>
              <a:gd name="connsiteY3" fmla="*/ 6858003 h 6858003"/>
              <a:gd name="connsiteX4" fmla="*/ 0 w 4453286"/>
              <a:gd name="connsiteY4" fmla="*/ 6858000 h 6858003"/>
              <a:gd name="connsiteX0" fmla="*/ 0 w 4453655"/>
              <a:gd name="connsiteY0" fmla="*/ 6871252 h 6871255"/>
              <a:gd name="connsiteX1" fmla="*/ 1332672 w 4453655"/>
              <a:gd name="connsiteY1" fmla="*/ 13252 h 6871255"/>
              <a:gd name="connsiteX2" fmla="*/ 4447480 w 4453655"/>
              <a:gd name="connsiteY2" fmla="*/ 0 h 6871255"/>
              <a:gd name="connsiteX3" fmla="*/ 4453280 w 4453655"/>
              <a:gd name="connsiteY3" fmla="*/ 6871255 h 6871255"/>
              <a:gd name="connsiteX4" fmla="*/ 0 w 4453655"/>
              <a:gd name="connsiteY4" fmla="*/ 6871252 h 687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3655" h="6871255">
                <a:moveTo>
                  <a:pt x="0" y="6871252"/>
                </a:moveTo>
                <a:lnTo>
                  <a:pt x="1332672" y="13252"/>
                </a:lnTo>
                <a:lnTo>
                  <a:pt x="4447480" y="0"/>
                </a:lnTo>
                <a:cubicBezTo>
                  <a:pt x="4444995" y="2294835"/>
                  <a:pt x="4455765" y="4576420"/>
                  <a:pt x="4453280" y="6871255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F4E63091-4FAD-FD45-B409-2C6650CE72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88292" y="1752303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20C3F78E-95D9-A14E-8932-DA3DB75F5DD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896914" y="36832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82DB048-39ED-7C4C-B3EA-508CF0F75A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588292" y="38915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0A69734-0544-D141-9AA6-FB346E2A82D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896914" y="250759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0698135A-D6B6-B247-AE37-3EB2263AC3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88292" y="5988640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5856BEB0-37AF-C64D-A3BF-3A1C4705CDB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896914" y="4604659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C736D64-2DBF-5E44-9728-719CF1AEEB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767BE5B-7F78-8141-A411-89609329A2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188769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/>
            </a:lvl1pPr>
            <a:lvl2pPr marL="621882" indent="-285739">
              <a:buFont typeface="Arial" panose="020B0604020202020204" pitchFamily="34" charset="0"/>
              <a:buChar char="•"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4355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6"/>
            <a:ext cx="5254643" cy="1870384"/>
          </a:xfr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 lang="en-US" dirty="0"/>
            </a:lvl1pPr>
            <a:lvl2pPr marL="621882" indent="-285739">
              <a:buFont typeface="Arial" panose="020B0604020202020204" pitchFamily="34" charset="0"/>
              <a:buChar char="•"/>
              <a:defRPr lang="en-US" dirty="0"/>
            </a:lvl2pPr>
            <a:lvl3pPr marL="845977" indent="-285739">
              <a:buFont typeface="Arial" panose="020B0604020202020204" pitchFamily="34" charset="0"/>
              <a:buChar char="•"/>
              <a:defRPr lang="en-US" dirty="0"/>
            </a:lvl3pPr>
            <a:lvl4pPr marL="1070072" indent="-285739">
              <a:buFont typeface="Arial" panose="020B0604020202020204" pitchFamily="34" charset="0"/>
              <a:buChar char="•"/>
              <a:defRPr lang="en-US" dirty="0"/>
            </a:lvl4pPr>
            <a:lvl5pPr marL="1294167" indent="-285739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75884" y="1189176"/>
            <a:ext cx="5254643" cy="1870384"/>
          </a:xfr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 lang="en-US" dirty="0"/>
            </a:lvl1pPr>
            <a:lvl2pPr marL="621882" indent="-285739">
              <a:buFont typeface="Arial" panose="020B0604020202020204" pitchFamily="34" charset="0"/>
              <a:buChar char="•"/>
              <a:defRPr lang="en-US" dirty="0"/>
            </a:lvl2pPr>
            <a:lvl3pPr marL="845977" indent="-285739">
              <a:buFont typeface="Arial" panose="020B0604020202020204" pitchFamily="34" charset="0"/>
              <a:buChar char="•"/>
              <a:defRPr lang="en-US" dirty="0"/>
            </a:lvl3pPr>
            <a:lvl4pPr marL="1070072" indent="-285739">
              <a:buFont typeface="Arial" panose="020B0604020202020204" pitchFamily="34" charset="0"/>
              <a:buChar char="•"/>
              <a:defRPr lang="en-US" dirty="0"/>
            </a:lvl4pPr>
            <a:lvl5pPr marL="1294167" indent="-285739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1404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4592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3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1625" y="2976563"/>
            <a:ext cx="39687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4423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941676"/>
            <a:ext cx="8718498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5" y="3877469"/>
            <a:ext cx="8715373" cy="1387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39" y="1226096"/>
            <a:ext cx="871849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131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941676"/>
            <a:ext cx="8716008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6" y="3877469"/>
            <a:ext cx="4365624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40" y="1226096"/>
            <a:ext cx="871600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635500" y="3877469"/>
            <a:ext cx="4349748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627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41" y="1941676"/>
            <a:ext cx="8716009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876" y="3877469"/>
            <a:ext cx="2889250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69240" y="1226096"/>
            <a:ext cx="871600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095494" y="3877469"/>
            <a:ext cx="2889250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921113" y="3877469"/>
            <a:ext cx="2889250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5635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2551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0095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BDAA13-CE28-8A47-AEB7-CDE1E503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Parallelogram 1">
            <a:extLst>
              <a:ext uri="{FF2B5EF4-FFF2-40B4-BE49-F238E27FC236}">
                <a16:creationId xmlns:a16="http://schemas.microsoft.com/office/drawing/2014/main" id="{31EC574B-67B7-F34E-AB2E-DDEE2B3FF98B}"/>
              </a:ext>
            </a:extLst>
          </p:cNvPr>
          <p:cNvSpPr/>
          <p:nvPr userDrawn="1"/>
        </p:nvSpPr>
        <p:spPr>
          <a:xfrm>
            <a:off x="7194274" y="-13252"/>
            <a:ext cx="5058566" cy="6871253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566" h="6871253">
                <a:moveTo>
                  <a:pt x="0" y="6871252"/>
                </a:moveTo>
                <a:lnTo>
                  <a:pt x="1332672" y="13252"/>
                </a:lnTo>
                <a:lnTo>
                  <a:pt x="5052391" y="0"/>
                </a:lnTo>
                <a:cubicBezTo>
                  <a:pt x="5049906" y="2294835"/>
                  <a:pt x="5060676" y="4576418"/>
                  <a:pt x="5058191" y="6871253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50513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19538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1186" y="588653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01186" y="522065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01186" y="21420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201186" y="368134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00567CBC-EEC3-EE45-AF78-84EE5019026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300775" y="470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AC10C884-D698-2240-9CF5-DF539EA729F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00775" y="2023670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A485439-DEED-7345-9D2A-7EB3F63E923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00775" y="356298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F402E35F-A340-0549-B04A-B109B801E93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0300775" y="5102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4BAA3C-01B1-E147-98D0-258F078F6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2E9DD99-3307-8E48-8376-32A8262211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937" y="5629767"/>
            <a:ext cx="2981582" cy="7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/>
            </a:lvl1pPr>
            <a:lvl2pPr marL="621882" indent="-285739">
              <a:buFont typeface="Arial" panose="020B0604020202020204" pitchFamily="34" charset="0"/>
              <a:buChar char="•"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63022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6"/>
            <a:ext cx="5254643" cy="193713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75884" y="1189176"/>
            <a:ext cx="5254643" cy="193713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5158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6"/>
            <a:ext cx="5254643" cy="1937133"/>
          </a:xfr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 lang="en-US" dirty="0"/>
            </a:lvl1pPr>
            <a:lvl2pPr marL="621882" indent="-285739">
              <a:buFont typeface="Arial" panose="020B0604020202020204" pitchFamily="34" charset="0"/>
              <a:buChar char="•"/>
              <a:defRPr lang="en-US" dirty="0"/>
            </a:lvl2pPr>
            <a:lvl3pPr marL="845977" indent="-285739">
              <a:buFont typeface="Arial" panose="020B0604020202020204" pitchFamily="34" charset="0"/>
              <a:buChar char="•"/>
              <a:defRPr lang="en-US" dirty="0"/>
            </a:lvl3pPr>
            <a:lvl4pPr marL="1070072" indent="-285739">
              <a:buFont typeface="Arial" panose="020B0604020202020204" pitchFamily="34" charset="0"/>
              <a:buChar char="•"/>
              <a:defRPr lang="en-US" dirty="0"/>
            </a:lvl4pPr>
            <a:lvl5pPr marL="1294167" indent="-285739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75884" y="1189176"/>
            <a:ext cx="5254643" cy="1937133"/>
          </a:xfr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 lang="en-US" dirty="0"/>
            </a:lvl1pPr>
            <a:lvl2pPr marL="621882" indent="-285739">
              <a:buFont typeface="Arial" panose="020B0604020202020204" pitchFamily="34" charset="0"/>
              <a:buChar char="•"/>
              <a:defRPr lang="en-US" dirty="0"/>
            </a:lvl2pPr>
            <a:lvl3pPr marL="845977" indent="-285739">
              <a:buFont typeface="Arial" panose="020B0604020202020204" pitchFamily="34" charset="0"/>
              <a:buChar char="•"/>
              <a:defRPr lang="en-US" dirty="0"/>
            </a:lvl3pPr>
            <a:lvl4pPr marL="1070072" indent="-285739">
              <a:buFont typeface="Arial" panose="020B0604020202020204" pitchFamily="34" charset="0"/>
              <a:buChar char="•"/>
              <a:defRPr lang="en-US" dirty="0"/>
            </a:lvl4pPr>
            <a:lvl5pPr marL="1294167" indent="-285739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73353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9240" y="1189176"/>
            <a:ext cx="11681460" cy="4763389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81460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69240" y="1189176"/>
            <a:ext cx="6092031" cy="75706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333">
                <a:solidFill>
                  <a:schemeClr val="bg1"/>
                </a:solidFill>
              </a:defRPr>
            </a:lvl1pPr>
            <a:lvl2pPr>
              <a:defRPr sz="2333">
                <a:solidFill>
                  <a:schemeClr val="bg1"/>
                </a:solidFill>
              </a:defRPr>
            </a:lvl2pPr>
            <a:lvl3pPr>
              <a:defRPr sz="2333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444653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4484868" y="6282985"/>
            <a:ext cx="4793603" cy="28174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217158" cy="134878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241" y="2027379"/>
            <a:ext cx="5217159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21604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69240" y="1189176"/>
            <a:ext cx="6092031" cy="75706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333">
                <a:solidFill>
                  <a:schemeClr val="bg1"/>
                </a:solidFill>
              </a:defRPr>
            </a:lvl1pPr>
            <a:lvl2pPr>
              <a:defRPr sz="2333">
                <a:solidFill>
                  <a:schemeClr val="bg1"/>
                </a:solidFill>
              </a:defRPr>
            </a:lvl2pPr>
            <a:lvl3pPr>
              <a:defRPr sz="2333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69240" y="289511"/>
            <a:ext cx="11681460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1457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5073650" y="2406650"/>
            <a:ext cx="2044700" cy="204470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151969"/>
            <a:ext cx="12192000" cy="554062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146687801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875" y="2870811"/>
            <a:ext cx="10757271" cy="987963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5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8896" y="2870811"/>
            <a:ext cx="10757271" cy="987963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5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80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875" y="2870811"/>
            <a:ext cx="10757271" cy="987963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5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14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  <a:noFill/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69876" y="291042"/>
            <a:ext cx="11922125" cy="898261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875" y="1508126"/>
            <a:ext cx="11473657" cy="3938001"/>
          </a:xfrm>
        </p:spPr>
        <p:txBody>
          <a:bodyPr lIns="182880" tIns="146304" rIns="182880" bIns="146304"/>
          <a:lstStyle>
            <a:lvl1pPr>
              <a:spcBef>
                <a:spcPts val="2000"/>
              </a:spcBef>
              <a:defRPr sz="1667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8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69876" y="291042"/>
            <a:ext cx="11922125" cy="898261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875" y="1508125"/>
            <a:ext cx="5377657" cy="4168898"/>
          </a:xfrm>
        </p:spPr>
        <p:txBody>
          <a:bodyPr lIns="182880" tIns="146304" rIns="182880" bIns="146304"/>
          <a:lstStyle>
            <a:lvl1pPr>
              <a:spcBef>
                <a:spcPts val="2000"/>
              </a:spcBef>
              <a:defRPr sz="1667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7322" y="1508125"/>
            <a:ext cx="5377657" cy="4168898"/>
          </a:xfrm>
        </p:spPr>
        <p:txBody>
          <a:bodyPr lIns="182880" tIns="146304" rIns="182880" bIns="146304"/>
          <a:lstStyle>
            <a:lvl1pPr>
              <a:spcBef>
                <a:spcPts val="2000"/>
              </a:spcBef>
              <a:defRPr sz="1667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07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269875" y="1854994"/>
            <a:ext cx="10758955" cy="2243708"/>
          </a:xfrm>
        </p:spPr>
        <p:txBody>
          <a:bodyPr lIns="182880" tIns="146304" rIns="182880" bIns="146304"/>
          <a:lstStyle>
            <a:lvl1pPr marL="142869" indent="-142869" algn="l"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4300" y="4545807"/>
            <a:ext cx="5834857" cy="618567"/>
          </a:xfrm>
        </p:spPr>
        <p:txBody>
          <a:bodyPr lIns="182880" tIns="146304" rIns="182880" bIns="146304"/>
          <a:lstStyle>
            <a:lvl1pPr marL="190492" indent="0" algn="r">
              <a:buNone/>
              <a:defRPr sz="2333" b="1">
                <a:solidFill>
                  <a:schemeClr val="tx1"/>
                </a:solidFill>
                <a:latin typeface="+mn-lt"/>
              </a:defRPr>
            </a:lvl1pPr>
            <a:lvl2pPr marL="33614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60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8433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00842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52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8889999" y="5010137"/>
            <a:ext cx="3302001" cy="1847863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6" y="3529327"/>
            <a:ext cx="5108699" cy="1387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333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269239" y="1841350"/>
            <a:ext cx="9979661" cy="1587651"/>
          </a:xfrm>
          <a:prstGeom prst="rect">
            <a:avLst/>
          </a:prstGeom>
          <a:noFill/>
        </p:spPr>
        <p:txBody>
          <a:bodyPr vert="horz" wrap="square" lIns="152400" tIns="76200" rIns="121920" bIns="7620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9583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5282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56"/>
            <a:ext cx="12192000" cy="68522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345605" y="3273402"/>
            <a:ext cx="7500791" cy="1492716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US" sz="4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5308600" y="1204866"/>
            <a:ext cx="1574800" cy="157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30480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58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94148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8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8"/>
            <a:ext cx="10774365" cy="114021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32315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3" y="153249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596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07"/>
            <a:ext cx="10515600" cy="42093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16865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14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25718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81"/>
            <a:ext cx="10515600" cy="42093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5183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952"/>
            <a:ext cx="10515600" cy="42093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37713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30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4794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895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/>
            </a:lvl1pPr>
            <a:lvl2pPr marL="621882" indent="-285739">
              <a:buFont typeface="Arial" panose="020B0604020202020204" pitchFamily="34" charset="0"/>
              <a:buChar char="•"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67059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2CF3D1-3501-8F42-9961-1B8AE3613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image" Target="../media/image9.png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microsoft.com/office/2007/relationships/hdphoto" Target="../media/hdphoto1.wdp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image" Target="../media/image11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image" Target="../media/image10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71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6" r:id="rId6"/>
    <p:sldLayoutId id="2147483812" r:id="rId7"/>
    <p:sldLayoutId id="2147483787" r:id="rId8"/>
    <p:sldLayoutId id="2147483788" r:id="rId9"/>
    <p:sldLayoutId id="2147483790" r:id="rId10"/>
    <p:sldLayoutId id="214748374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34CAF5-DAF2-DB45-841B-71EDBE001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5" r:id="rId3"/>
    <p:sldLayoutId id="2147483824" r:id="rId4"/>
    <p:sldLayoutId id="2147483783" r:id="rId5"/>
    <p:sldLayoutId id="2147483808" r:id="rId6"/>
    <p:sldLayoutId id="2147483807" r:id="rId7"/>
    <p:sldLayoutId id="2147483806" r:id="rId8"/>
    <p:sldLayoutId id="2147483785" r:id="rId9"/>
    <p:sldLayoutId id="2147483762" r:id="rId10"/>
    <p:sldLayoutId id="2147483826" r:id="rId11"/>
    <p:sldLayoutId id="21474838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DB4F80-FEC8-F547-8851-52E03404BD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0514" cy="4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5" r:id="rId4"/>
    <p:sldLayoutId id="2147483723" r:id="rId5"/>
    <p:sldLayoutId id="2147483795" r:id="rId6"/>
    <p:sldLayoutId id="2147483809" r:id="rId7"/>
    <p:sldLayoutId id="2147483810" r:id="rId8"/>
    <p:sldLayoutId id="2147483811" r:id="rId9"/>
    <p:sldLayoutId id="2147483800" r:id="rId10"/>
    <p:sldLayoutId id="2147483797" r:id="rId11"/>
    <p:sldLayoutId id="214748372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17" r:id="rId2"/>
    <p:sldLayoutId id="2147483802" r:id="rId3"/>
    <p:sldLayoutId id="2147483803" r:id="rId4"/>
    <p:sldLayoutId id="2147483804" r:id="rId5"/>
    <p:sldLayoutId id="2147483829" r:id="rId6"/>
    <p:sldLayoutId id="2147483830" r:id="rId7"/>
    <p:sldLayoutId id="2147483831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18415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448469" y="6159555"/>
            <a:ext cx="11314338" cy="422641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75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65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  <p:sldLayoutId id="2147483852" r:id="rId20"/>
    <p:sldLayoutId id="2147483853" r:id="rId21"/>
    <p:sldLayoutId id="2147483854" r:id="rId22"/>
    <p:sldLayoutId id="2147483855" r:id="rId23"/>
    <p:sldLayoutId id="2147483856" r:id="rId24"/>
  </p:sldLayoutIdLst>
  <p:transition>
    <p:fade/>
  </p:transition>
  <p:hf sldNum="0" hdr="0" ftr="0" dt="0"/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91436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67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336143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560238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784334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008429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494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5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50"/>
            <a:ext cx="10515600" cy="43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856176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45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F1419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06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12" Type="http://schemas.openxmlformats.org/officeDocument/2006/relationships/image" Target="../media/image205.png"/><Relationship Id="rId2" Type="http://schemas.openxmlformats.org/officeDocument/2006/relationships/image" Target="../media/image20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9.png"/><Relationship Id="rId11" Type="http://schemas.openxmlformats.org/officeDocument/2006/relationships/image" Target="../media/image204.png"/><Relationship Id="rId5" Type="http://schemas.openxmlformats.org/officeDocument/2006/relationships/image" Target="../media/image58.png"/><Relationship Id="rId15" Type="http://schemas.openxmlformats.org/officeDocument/2006/relationships/image" Target="../media/image208.png"/><Relationship Id="rId10" Type="http://schemas.openxmlformats.org/officeDocument/2006/relationships/image" Target="../media/image63.png"/><Relationship Id="rId4" Type="http://schemas.openxmlformats.org/officeDocument/2006/relationships/image" Target="../media/image65.png"/><Relationship Id="rId9" Type="http://schemas.openxmlformats.org/officeDocument/2006/relationships/image" Target="../media/image62.png"/><Relationship Id="rId14" Type="http://schemas.openxmlformats.org/officeDocument/2006/relationships/image" Target="../media/image20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1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tiff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1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otday-gavinhunter-selfhealingfunction.azurewebsites.net/" TargetMode="External"/><Relationship Id="rId2" Type="http://schemas.openxmlformats.org/officeDocument/2006/relationships/hyperlink" Target="https://eef39839.sprint.dynatracelabs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otday-gavinhunter-monspecvalidation.azurewebsites.net/api/validatePerfSig" TargetMode="External"/><Relationship Id="rId4" Type="http://schemas.openxmlformats.org/officeDocument/2006/relationships/hyperlink" Target="https://hotday-gavinhunter-monspecvalidation.azurewebsites.ne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jpe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08B2524-AD9E-1643-B27C-4C906118F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Unbreakable Pipeline on Azure DevOps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DDB4304C-DAA8-1F4C-ADF7-735E1781F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Formerly VSTS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137D183-2A49-874C-9D45-EE1A0E7DF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Patrick Thurner</a:t>
            </a:r>
          </a:p>
          <a:p>
            <a:r>
              <a:rPr lang="en-US" dirty="0"/>
              <a:t>Product Manager</a:t>
            </a:r>
          </a:p>
          <a:p>
            <a:r>
              <a:rPr lang="en-US" dirty="0"/>
              <a:t>Dynatrace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24A890D-C111-5146-B4E2-78D072B954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Gavin Hunter</a:t>
            </a:r>
          </a:p>
          <a:p>
            <a:r>
              <a:rPr lang="en-US" dirty="0">
                <a:latin typeface="Bernina Sans Light"/>
              </a:rPr>
              <a:t>Solution Engineer</a:t>
            </a:r>
          </a:p>
          <a:p>
            <a:r>
              <a:rPr lang="en-US" dirty="0"/>
              <a:t>Dynatrace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44AAAF8-2000-4B42-AD6B-5A999F8E9E1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b="1" dirty="0">
                <a:latin typeface="Bernina Sans" pitchFamily="2" charset="77"/>
              </a:rPr>
              <a:t>Safia Habib</a:t>
            </a:r>
          </a:p>
          <a:p>
            <a:r>
              <a:rPr lang="en-US" dirty="0"/>
              <a:t>Solutions Consultant</a:t>
            </a:r>
          </a:p>
          <a:p>
            <a:r>
              <a:rPr lang="en-US" dirty="0"/>
              <a:t>Dynatrace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D2C90AD-7925-FD4A-B73C-67D55A6240F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10300775" y="470292"/>
            <a:ext cx="1321657" cy="1321657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223A749-5086-4E49-8ABB-9BF63A4BDB4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/>
          <a:stretch>
            <a:fillRect/>
          </a:stretch>
        </p:blipFill>
        <p:spPr>
          <a:xfrm>
            <a:off x="10471475" y="2023670"/>
            <a:ext cx="980257" cy="1321657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8069D57-D2D8-274D-A72D-4AD2B3AB693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/>
          <a:stretch>
            <a:fillRect/>
          </a:stretch>
        </p:blipFill>
        <p:spPr>
          <a:xfrm>
            <a:off x="10300775" y="3562981"/>
            <a:ext cx="1321657" cy="1321657"/>
          </a:xfrm>
        </p:spPr>
      </p:pic>
    </p:spTree>
    <p:extLst>
      <p:ext uri="{BB962C8B-B14F-4D97-AF65-F5344CB8AC3E}">
        <p14:creationId xmlns:p14="http://schemas.microsoft.com/office/powerpoint/2010/main" val="2732246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Create your DevOps Organization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6252" y="5449843"/>
            <a:ext cx="5257800" cy="1043031"/>
          </a:xfrm>
        </p:spPr>
        <p:txBody>
          <a:bodyPr>
            <a:normAutofit/>
          </a:bodyPr>
          <a:lstStyle/>
          <a:p>
            <a:r>
              <a:rPr lang="en-US" dirty="0"/>
              <a:t>Add a new organization to your DevOps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02F5E-E4DB-4336-8A6D-EDE44872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1549607"/>
            <a:ext cx="3108448" cy="5017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76081-F1FF-4DD9-9C73-2AC8B3DA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195" y="1549607"/>
            <a:ext cx="5819775" cy="3733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B3C265-B292-41E5-BEDE-21AF38A02B73}"/>
              </a:ext>
            </a:extLst>
          </p:cNvPr>
          <p:cNvSpPr/>
          <p:nvPr/>
        </p:nvSpPr>
        <p:spPr>
          <a:xfrm>
            <a:off x="713064" y="5587068"/>
            <a:ext cx="3108448" cy="48656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72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3B5415-D6E9-49E6-9753-25C6B348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just built the Unbreakable Pipeline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19808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CAA8-A403-438E-8863-A5BE91D6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Summary: Unbreakable Cloud Native Pipelines</a:t>
            </a:r>
            <a:endParaRPr lang="en-US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B3CD19-6151-4C3A-A27B-C2B3160EA1EF}"/>
              </a:ext>
            </a:extLst>
          </p:cNvPr>
          <p:cNvCxnSpPr>
            <a:cxnSpLocks/>
          </p:cNvCxnSpPr>
          <p:nvPr/>
        </p:nvCxnSpPr>
        <p:spPr>
          <a:xfrm>
            <a:off x="336942" y="889807"/>
            <a:ext cx="11116151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407C9-8FF3-46BB-A157-882E6D5318EE}"/>
              </a:ext>
            </a:extLst>
          </p:cNvPr>
          <p:cNvSpPr txBox="1"/>
          <p:nvPr/>
        </p:nvSpPr>
        <p:spPr>
          <a:xfrm flipH="1">
            <a:off x="875855" y="901182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363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7432F6-6174-45CF-8ECE-A5E8C2EF914F}"/>
              </a:ext>
            </a:extLst>
          </p:cNvPr>
          <p:cNvSpPr txBox="1"/>
          <p:nvPr/>
        </p:nvSpPr>
        <p:spPr>
          <a:xfrm flipH="1">
            <a:off x="2991798" y="916967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363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11237BE-3D9B-4BC4-A27B-F58E641B1C86}"/>
              </a:ext>
            </a:extLst>
          </p:cNvPr>
          <p:cNvSpPr txBox="1"/>
          <p:nvPr/>
        </p:nvSpPr>
        <p:spPr>
          <a:xfrm flipH="1">
            <a:off x="7762940" y="910939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363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BCD417-B164-4455-B463-14317B52ABDD}"/>
              </a:ext>
            </a:extLst>
          </p:cNvPr>
          <p:cNvSpPr txBox="1"/>
          <p:nvPr/>
        </p:nvSpPr>
        <p:spPr>
          <a:xfrm flipH="1">
            <a:off x="10042585" y="882875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363"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5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923355-EDE7-4CC4-A2E9-AF51C4D33AA2}"/>
              </a:ext>
            </a:extLst>
          </p:cNvPr>
          <p:cNvSpPr txBox="1"/>
          <p:nvPr/>
        </p:nvSpPr>
        <p:spPr>
          <a:xfrm flipH="1">
            <a:off x="5372127" y="916967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363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729D3418-99EA-4320-83B5-93BA371406E7}"/>
              </a:ext>
            </a:extLst>
          </p:cNvPr>
          <p:cNvSpPr/>
          <p:nvPr/>
        </p:nvSpPr>
        <p:spPr>
          <a:xfrm>
            <a:off x="2344316" y="1758089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88732B2E-29EC-4DFD-801F-A4481532FAF4}"/>
              </a:ext>
            </a:extLst>
          </p:cNvPr>
          <p:cNvSpPr/>
          <p:nvPr/>
        </p:nvSpPr>
        <p:spPr>
          <a:xfrm>
            <a:off x="5125354" y="1751645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281A729-5E4A-4E18-9E10-FDC59366F177}"/>
              </a:ext>
            </a:extLst>
          </p:cNvPr>
          <p:cNvSpPr/>
          <p:nvPr/>
        </p:nvSpPr>
        <p:spPr>
          <a:xfrm>
            <a:off x="7171612" y="1751645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B7BC0D51-34D6-4333-B33B-AC78B6CE2847}"/>
              </a:ext>
            </a:extLst>
          </p:cNvPr>
          <p:cNvSpPr/>
          <p:nvPr/>
        </p:nvSpPr>
        <p:spPr>
          <a:xfrm>
            <a:off x="9861876" y="1756738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CAB8B79-9F46-4802-8779-D370AD3CB994}"/>
              </a:ext>
            </a:extLst>
          </p:cNvPr>
          <p:cNvGrpSpPr/>
          <p:nvPr/>
        </p:nvGrpSpPr>
        <p:grpSpPr>
          <a:xfrm>
            <a:off x="7852461" y="3367632"/>
            <a:ext cx="1905995" cy="1399047"/>
            <a:chOff x="7733045" y="3462771"/>
            <a:chExt cx="1905994" cy="1399046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64E0687-B16E-4F18-8C2D-9E68C348B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3045" y="3509094"/>
              <a:ext cx="1800499" cy="1352723"/>
            </a:xfrm>
            <a:prstGeom prst="rect">
              <a:avLst/>
            </a:prstGeom>
          </p:spPr>
        </p:pic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6A2244EA-A2B9-4BAD-869C-B63C35545B46}"/>
                </a:ext>
              </a:extLst>
            </p:cNvPr>
            <p:cNvSpPr/>
            <p:nvPr/>
          </p:nvSpPr>
          <p:spPr>
            <a:xfrm>
              <a:off x="8772826" y="3462771"/>
              <a:ext cx="866213" cy="220592"/>
            </a:xfrm>
            <a:prstGeom prst="roundRect">
              <a:avLst/>
            </a:prstGeom>
            <a:solidFill>
              <a:srgbClr val="00A6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22">
                <a:defRPr/>
              </a:pPr>
              <a:r>
                <a:rPr lang="en-US" sz="1067" kern="0" dirty="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rPr>
                <a:t>Production</a:t>
              </a:r>
            </a:p>
          </p:txBody>
        </p:sp>
      </p:grp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6B599C0E-3004-4424-A7F3-E511E69D06D0}"/>
              </a:ext>
            </a:extLst>
          </p:cNvPr>
          <p:cNvSpPr/>
          <p:nvPr/>
        </p:nvSpPr>
        <p:spPr>
          <a:xfrm rot="5400000">
            <a:off x="11018718" y="2930713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D182AE61-F273-42F2-9A52-6DE9EF0F4022}"/>
              </a:ext>
            </a:extLst>
          </p:cNvPr>
          <p:cNvSpPr/>
          <p:nvPr/>
        </p:nvSpPr>
        <p:spPr>
          <a:xfrm rot="5400000">
            <a:off x="1376774" y="2894782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27A89321-EDD5-4F63-93D7-B2A8D16B3CCE}"/>
              </a:ext>
            </a:extLst>
          </p:cNvPr>
          <p:cNvSpPr/>
          <p:nvPr/>
        </p:nvSpPr>
        <p:spPr>
          <a:xfrm rot="16200000">
            <a:off x="3874638" y="2894781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8A7BD49A-E162-4CB4-A4E2-86035790E894}"/>
              </a:ext>
            </a:extLst>
          </p:cNvPr>
          <p:cNvSpPr/>
          <p:nvPr/>
        </p:nvSpPr>
        <p:spPr>
          <a:xfrm rot="5400000">
            <a:off x="6335362" y="2969895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C41E9819-CE84-493F-9233-B74DA76849A8}"/>
              </a:ext>
            </a:extLst>
          </p:cNvPr>
          <p:cNvSpPr/>
          <p:nvPr/>
        </p:nvSpPr>
        <p:spPr>
          <a:xfrm rot="16200000">
            <a:off x="8607603" y="2946066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5114294-FAD1-4363-B1A4-70860540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876" y="2170974"/>
            <a:ext cx="861492" cy="82559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5DAAD68-5867-48E6-AF36-CF2FD69E6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438" y="3279863"/>
            <a:ext cx="937211" cy="891493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E1C3DB-1AAB-4478-A9DA-86B4021BBFB8}"/>
              </a:ext>
            </a:extLst>
          </p:cNvPr>
          <p:cNvCxnSpPr>
            <a:cxnSpLocks/>
          </p:cNvCxnSpPr>
          <p:nvPr/>
        </p:nvCxnSpPr>
        <p:spPr>
          <a:xfrm>
            <a:off x="5276978" y="3307411"/>
            <a:ext cx="0" cy="3461051"/>
          </a:xfrm>
          <a:prstGeom prst="line">
            <a:avLst/>
          </a:prstGeom>
          <a:noFill/>
          <a:ln w="12700" cap="flat" cmpd="sng" algn="ctr">
            <a:solidFill>
              <a:srgbClr val="7DC540"/>
            </a:solidFill>
            <a:prstDash val="sysDot"/>
            <a:miter lim="800000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7A3A76-B84A-41A2-A838-D4203FDDFC95}"/>
              </a:ext>
            </a:extLst>
          </p:cNvPr>
          <p:cNvCxnSpPr>
            <a:cxnSpLocks/>
          </p:cNvCxnSpPr>
          <p:nvPr/>
        </p:nvCxnSpPr>
        <p:spPr>
          <a:xfrm>
            <a:off x="9893523" y="3289812"/>
            <a:ext cx="0" cy="3461051"/>
          </a:xfrm>
          <a:prstGeom prst="line">
            <a:avLst/>
          </a:prstGeom>
          <a:noFill/>
          <a:ln w="12700" cap="flat" cmpd="sng" algn="ctr">
            <a:solidFill>
              <a:srgbClr val="7DC540"/>
            </a:solidFill>
            <a:prstDash val="sysDot"/>
            <a:miter lim="800000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71A0086-2FCF-43C9-951E-D7B24D0955CD}"/>
              </a:ext>
            </a:extLst>
          </p:cNvPr>
          <p:cNvSpPr txBox="1"/>
          <p:nvPr/>
        </p:nvSpPr>
        <p:spPr>
          <a:xfrm>
            <a:off x="1059779" y="921790"/>
            <a:ext cx="1149768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 defTabSz="914307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89A7EEA-FCCE-43B6-9F55-4EF298400A05}"/>
              </a:ext>
            </a:extLst>
          </p:cNvPr>
          <p:cNvSpPr txBox="1"/>
          <p:nvPr/>
        </p:nvSpPr>
        <p:spPr>
          <a:xfrm>
            <a:off x="3254112" y="925527"/>
            <a:ext cx="1783620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 defTabSz="914307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Approve Staging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9D4669-D48F-4ED4-916B-AF6546D9BEDE}"/>
              </a:ext>
            </a:extLst>
          </p:cNvPr>
          <p:cNvSpPr txBox="1"/>
          <p:nvPr/>
        </p:nvSpPr>
        <p:spPr>
          <a:xfrm>
            <a:off x="5443554" y="913827"/>
            <a:ext cx="1783620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 defTabSz="914307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B81FDD4-15A5-463C-AEA1-6AB3D86F8DA9}"/>
              </a:ext>
            </a:extLst>
          </p:cNvPr>
          <p:cNvSpPr txBox="1"/>
          <p:nvPr/>
        </p:nvSpPr>
        <p:spPr>
          <a:xfrm>
            <a:off x="8156208" y="926845"/>
            <a:ext cx="1783620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algn="ctr" defTabSz="914307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Approve Production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4009734-5EA5-4929-8B2F-BCD341A83602}"/>
              </a:ext>
            </a:extLst>
          </p:cNvPr>
          <p:cNvGrpSpPr/>
          <p:nvPr/>
        </p:nvGrpSpPr>
        <p:grpSpPr>
          <a:xfrm>
            <a:off x="1006855" y="1432535"/>
            <a:ext cx="1171927" cy="1011123"/>
            <a:chOff x="1010948" y="935090"/>
            <a:chExt cx="1171926" cy="1011122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3333BE2-055C-498E-B135-88EACE66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948" y="935090"/>
              <a:ext cx="1011122" cy="1011122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5CBA651-A4FC-476F-9AEB-69A55A4E7886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defTabSz="914307">
                <a:lnSpc>
                  <a:spcPct val="120000"/>
                </a:lnSpc>
              </a:pPr>
              <a:r>
                <a:rPr lang="en-US" dirty="0">
                  <a:solidFill>
                    <a:srgbClr val="000000"/>
                  </a:solidFill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AE400AD-46D7-4CB4-8C89-E200A4CB5CD2}"/>
              </a:ext>
            </a:extLst>
          </p:cNvPr>
          <p:cNvGrpSpPr/>
          <p:nvPr/>
        </p:nvGrpSpPr>
        <p:grpSpPr>
          <a:xfrm>
            <a:off x="3092194" y="1438960"/>
            <a:ext cx="1171927" cy="1011123"/>
            <a:chOff x="1010948" y="935090"/>
            <a:chExt cx="1171926" cy="1011122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D4EE638-891C-46D6-826F-7ADFF6E17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948" y="935090"/>
              <a:ext cx="1011122" cy="1011122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B364C5C-D1D0-4343-AF07-7D4B12DF157B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defTabSz="914307">
                <a:lnSpc>
                  <a:spcPct val="120000"/>
                </a:lnSpc>
              </a:pPr>
              <a:r>
                <a:rPr lang="en-US" dirty="0">
                  <a:solidFill>
                    <a:srgbClr val="000000"/>
                  </a:solidFill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2F24E6-98E7-4187-9DE7-03C85E39C62D}"/>
              </a:ext>
            </a:extLst>
          </p:cNvPr>
          <p:cNvGrpSpPr/>
          <p:nvPr/>
        </p:nvGrpSpPr>
        <p:grpSpPr>
          <a:xfrm>
            <a:off x="5916832" y="1452587"/>
            <a:ext cx="1171927" cy="1011123"/>
            <a:chOff x="1010948" y="935090"/>
            <a:chExt cx="1171926" cy="1011122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625EF34-7537-4677-9FC1-A30943DBC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948" y="935090"/>
              <a:ext cx="1011122" cy="1011122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F250ED-DB63-42B9-B0B2-F57DD4A34659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defTabSz="914307">
                <a:lnSpc>
                  <a:spcPct val="120000"/>
                </a:lnSpc>
              </a:pPr>
              <a:r>
                <a:rPr lang="en-US" dirty="0">
                  <a:solidFill>
                    <a:srgbClr val="000000"/>
                  </a:solidFill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059212-6772-4C90-BBDF-F958D89C8104}"/>
              </a:ext>
            </a:extLst>
          </p:cNvPr>
          <p:cNvGrpSpPr/>
          <p:nvPr/>
        </p:nvGrpSpPr>
        <p:grpSpPr>
          <a:xfrm>
            <a:off x="7981435" y="1420395"/>
            <a:ext cx="1171927" cy="1011123"/>
            <a:chOff x="1010948" y="935090"/>
            <a:chExt cx="1171926" cy="1011122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8696026-753A-4362-8E7B-E0A930CF2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948" y="935090"/>
              <a:ext cx="1011122" cy="10111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2C2DDE6-E454-4CC6-A80D-DFDD9E0BB2BF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defTabSz="914307">
                <a:lnSpc>
                  <a:spcPct val="120000"/>
                </a:lnSpc>
              </a:pPr>
              <a:r>
                <a:rPr lang="en-US" dirty="0">
                  <a:solidFill>
                    <a:srgbClr val="000000"/>
                  </a:solidFill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24F224A-5002-450A-A66B-CB98DA1FAAE9}"/>
              </a:ext>
            </a:extLst>
          </p:cNvPr>
          <p:cNvSpPr txBox="1"/>
          <p:nvPr/>
        </p:nvSpPr>
        <p:spPr>
          <a:xfrm>
            <a:off x="442030" y="2354649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 defTabSz="914307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Pushes deployment into Dynatrace entities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A08EC67-3700-4471-9593-EA63925A5584}"/>
              </a:ext>
            </a:extLst>
          </p:cNvPr>
          <p:cNvGrpSpPr/>
          <p:nvPr/>
        </p:nvGrpSpPr>
        <p:grpSpPr>
          <a:xfrm>
            <a:off x="4047003" y="1471328"/>
            <a:ext cx="938800" cy="946387"/>
            <a:chOff x="-1956094" y="2902943"/>
            <a:chExt cx="2097539" cy="2097539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E5CD1600-6C1D-421E-9AE5-7E722353F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956094" y="2902943"/>
              <a:ext cx="2097539" cy="2097539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C3E3947-255C-48E0-9C8A-8AAB2EF05310}"/>
                </a:ext>
              </a:extLst>
            </p:cNvPr>
            <p:cNvSpPr/>
            <p:nvPr/>
          </p:nvSpPr>
          <p:spPr>
            <a:xfrm>
              <a:off x="-1096203" y="3348879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0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1585E74-694A-4CDB-9398-5171B92333F5}"/>
                </a:ext>
              </a:extLst>
            </p:cNvPr>
            <p:cNvSpPr/>
            <p:nvPr/>
          </p:nvSpPr>
          <p:spPr>
            <a:xfrm>
              <a:off x="-1105988" y="4310664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0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D745A7E9-BAB2-4C4F-9007-E6497915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86214" y="4306157"/>
              <a:ext cx="369453" cy="3509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ACE0D7F8-C9AC-435F-8D31-A3F359778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68080" y="3348094"/>
              <a:ext cx="349432" cy="33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86C1B393-DDF5-41EF-B835-0044590DD6F1}"/>
              </a:ext>
            </a:extLst>
          </p:cNvPr>
          <p:cNvSpPr txBox="1"/>
          <p:nvPr/>
        </p:nvSpPr>
        <p:spPr>
          <a:xfrm>
            <a:off x="2991801" y="2365112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 defTabSz="914307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Compares builds and approves / rejects pipeline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8610F05-A74B-4B47-9ECC-CA06AE53C321}"/>
              </a:ext>
            </a:extLst>
          </p:cNvPr>
          <p:cNvGrpSpPr/>
          <p:nvPr/>
        </p:nvGrpSpPr>
        <p:grpSpPr>
          <a:xfrm>
            <a:off x="8868902" y="1471328"/>
            <a:ext cx="938800" cy="946387"/>
            <a:chOff x="-1956094" y="2902943"/>
            <a:chExt cx="2097539" cy="2097539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24506F19-41D3-41AA-A38B-41D7C3EEC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956094" y="2902943"/>
              <a:ext cx="2097539" cy="2097539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848EEB1-7DA8-4CAA-9F96-8EBA7125FB09}"/>
                </a:ext>
              </a:extLst>
            </p:cNvPr>
            <p:cNvSpPr/>
            <p:nvPr/>
          </p:nvSpPr>
          <p:spPr>
            <a:xfrm>
              <a:off x="-1096203" y="3348879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0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06C4925-84E7-44FA-9BCF-FFE0D492C788}"/>
                </a:ext>
              </a:extLst>
            </p:cNvPr>
            <p:cNvSpPr/>
            <p:nvPr/>
          </p:nvSpPr>
          <p:spPr>
            <a:xfrm>
              <a:off x="-1105988" y="4310664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07"/>
              <a:endPara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EA610091-825D-4EDF-9A7A-0A17C319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86214" y="4306157"/>
              <a:ext cx="369453" cy="3509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C75E5804-47F7-46E6-BB13-6C50A880A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68080" y="3348094"/>
              <a:ext cx="349432" cy="33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D614BD6-B379-4775-8296-6E7A0C6DC3A1}"/>
              </a:ext>
            </a:extLst>
          </p:cNvPr>
          <p:cNvSpPr txBox="1"/>
          <p:nvPr/>
        </p:nvSpPr>
        <p:spPr>
          <a:xfrm>
            <a:off x="5499405" y="2349896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 defTabSz="914307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Pushes deployment info into Dynatrace entities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B951B2E-F9DF-459F-8E1A-A029A0BFE474}"/>
              </a:ext>
            </a:extLst>
          </p:cNvPr>
          <p:cNvSpPr txBox="1"/>
          <p:nvPr/>
        </p:nvSpPr>
        <p:spPr>
          <a:xfrm>
            <a:off x="7826669" y="2384038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 defTabSz="914307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Validates production and approves / rejects pipeline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D808DDD-7F53-4C8C-AF14-7756AD48DB20}"/>
              </a:ext>
            </a:extLst>
          </p:cNvPr>
          <p:cNvSpPr txBox="1"/>
          <p:nvPr/>
        </p:nvSpPr>
        <p:spPr>
          <a:xfrm>
            <a:off x="9922459" y="4778452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pPr algn="ctr" defTabSz="914307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Executes auto-remediating actions e.g. roll-back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3AEB1FC9-72C7-40C2-871A-6053A700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156" y="5738545"/>
            <a:ext cx="861492" cy="825598"/>
          </a:xfrm>
          <a:prstGeom prst="rect">
            <a:avLst/>
          </a:prstGeom>
        </p:spPr>
      </p:pic>
      <p:pic>
        <p:nvPicPr>
          <p:cNvPr id="126" name="Picture 14" descr="https://styles.lab.dynatrace.org/assets/resources/icons/png/gray/icons_universal_001_User_UEM.png">
            <a:extLst>
              <a:ext uri="{FF2B5EF4-FFF2-40B4-BE49-F238E27FC236}">
                <a16:creationId xmlns:a16="http://schemas.microsoft.com/office/drawing/2014/main" id="{BFAB2923-1004-4217-A3C1-357CCF3A0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46" y="1291122"/>
            <a:ext cx="1092055" cy="10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6" descr="https://styles.lab.dynatrace.org/assets/resources/icons/png/gray/icons_universal_002_Usergroup.png">
            <a:extLst>
              <a:ext uri="{FF2B5EF4-FFF2-40B4-BE49-F238E27FC236}">
                <a16:creationId xmlns:a16="http://schemas.microsoft.com/office/drawing/2014/main" id="{8C919F2B-A1BF-4B1C-9479-A47A97AA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4816" y="1144662"/>
            <a:ext cx="1503958" cy="150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9D34C686-DC38-4AB3-A60A-2D69F84E785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06" y="3678945"/>
            <a:ext cx="2374123" cy="927852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C8F57980-7E57-4EE1-9640-4A450D9D7F7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30" y="3679008"/>
            <a:ext cx="4622611" cy="292846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27F05C28-B107-4E6D-9750-34715C5D617F}"/>
              </a:ext>
            </a:extLst>
          </p:cNvPr>
          <p:cNvSpPr/>
          <p:nvPr/>
        </p:nvSpPr>
        <p:spPr>
          <a:xfrm>
            <a:off x="875854" y="3356277"/>
            <a:ext cx="1623848" cy="36933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685835"/>
            <a:r>
              <a:rPr lang="en-US" dirty="0">
                <a:solidFill>
                  <a:srgbClr val="0C9B2E"/>
                </a:solidFill>
                <a:latin typeface="Calibri" panose="020F0502020204030204"/>
                <a:cs typeface="Arial"/>
              </a:rPr>
              <a:t>Build #17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594ECD-64F4-442D-9160-12FB42FB0C59}"/>
              </a:ext>
            </a:extLst>
          </p:cNvPr>
          <p:cNvSpPr/>
          <p:nvPr/>
        </p:nvSpPr>
        <p:spPr>
          <a:xfrm>
            <a:off x="2933527" y="3356277"/>
            <a:ext cx="1623848" cy="3693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685835"/>
            <a:r>
              <a:rPr lang="en-US" dirty="0">
                <a:solidFill>
                  <a:srgbClr val="C00000"/>
                </a:solidFill>
                <a:latin typeface="Calibri" panose="020F0502020204030204"/>
                <a:cs typeface="Arial"/>
              </a:rPr>
              <a:t>Build #18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6F0128D-7106-4FB3-A8C7-A0092368B9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1850" y="4878326"/>
            <a:ext cx="4279335" cy="1831643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094F2DE-AB1F-413C-819E-572785B243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0889" y="5733315"/>
            <a:ext cx="868513" cy="874153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25576ED-CFC8-4118-A934-0989203ED8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44565" y="3337046"/>
            <a:ext cx="874153" cy="874153"/>
          </a:xfrm>
          <a:prstGeom prst="rect">
            <a:avLst/>
          </a:prstGeom>
        </p:spPr>
      </p:pic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E787B647-56FA-4386-A0C0-BA5095EC0631}"/>
              </a:ext>
            </a:extLst>
          </p:cNvPr>
          <p:cNvSpPr/>
          <p:nvPr/>
        </p:nvSpPr>
        <p:spPr>
          <a:xfrm rot="5400000">
            <a:off x="10987834" y="4471155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7E026816-C22E-43E3-8E60-B7F227781799}"/>
              </a:ext>
            </a:extLst>
          </p:cNvPr>
          <p:cNvSpPr/>
          <p:nvPr/>
        </p:nvSpPr>
        <p:spPr>
          <a:xfrm rot="5400000">
            <a:off x="10989794" y="5318073"/>
            <a:ext cx="271287" cy="271284"/>
          </a:xfrm>
          <a:prstGeom prst="rightArrow">
            <a:avLst/>
          </a:prstGeom>
          <a:solidFill>
            <a:srgbClr val="00A6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22">
              <a:defRPr/>
            </a:pPr>
            <a:endParaRPr lang="en-US" sz="2824" kern="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5DF4F84-9E63-458E-B21C-06E2199B20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15474" y="116213"/>
            <a:ext cx="1149058" cy="63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08" grpId="0"/>
      <p:bldP spid="115" grpId="0"/>
      <p:bldP spid="122" grpId="0"/>
      <p:bldP spid="123" grpId="0"/>
      <p:bldP spid="124" grpId="0"/>
      <p:bldP spid="130" grpId="0" animBg="1"/>
      <p:bldP spid="131" grpId="0" animBg="1"/>
      <p:bldP spid="135" grpId="0" animBg="1"/>
      <p:bldP spid="13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E976-FFA4-432B-AE0F-8893AA46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Next? </a:t>
            </a:r>
            <a:br>
              <a:rPr lang="en-US" dirty="0"/>
            </a:br>
            <a:r>
              <a:rPr lang="en-US" dirty="0"/>
              <a:t>Remediation as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76339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2A0F7-DD32-4B76-AC61-5F6C1EAB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-&gt; Restart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51715-93ED-4045-AE1F-965F8038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051" y="1861072"/>
            <a:ext cx="4667902" cy="346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3D013-B534-402B-9AE5-FA8310E0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58" y="1685494"/>
            <a:ext cx="4667902" cy="364382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779E818-AA6E-4EFF-AF3F-E6A32E72B2CB}"/>
              </a:ext>
            </a:extLst>
          </p:cNvPr>
          <p:cNvSpPr/>
          <p:nvPr/>
        </p:nvSpPr>
        <p:spPr bwMode="auto">
          <a:xfrm>
            <a:off x="5937068" y="3885084"/>
            <a:ext cx="878475" cy="40386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5E56B-2631-48E7-9D71-9C3CB723A54C}"/>
              </a:ext>
            </a:extLst>
          </p:cNvPr>
          <p:cNvSpPr/>
          <p:nvPr/>
        </p:nvSpPr>
        <p:spPr bwMode="auto">
          <a:xfrm>
            <a:off x="1134139" y="4669464"/>
            <a:ext cx="2722668" cy="30593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2935E6-F2F4-4700-A522-C68E80B7F01E}"/>
              </a:ext>
            </a:extLst>
          </p:cNvPr>
          <p:cNvSpPr/>
          <p:nvPr/>
        </p:nvSpPr>
        <p:spPr bwMode="auto">
          <a:xfrm>
            <a:off x="8594651" y="3885084"/>
            <a:ext cx="1417675" cy="403860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711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2E39-6FC9-4714-96B0-90E4DFEA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or slow Disk -&gt; Clean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9063A-74BA-4336-9A54-237667D48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159" y="3376530"/>
            <a:ext cx="6798641" cy="266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BB23B-3C5A-4705-B84C-3D80E201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5" y="1347028"/>
            <a:ext cx="5389563" cy="13017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300D6A-FBE5-40A4-9535-253517FFABA7}"/>
              </a:ext>
            </a:extLst>
          </p:cNvPr>
          <p:cNvSpPr/>
          <p:nvPr/>
        </p:nvSpPr>
        <p:spPr bwMode="auto">
          <a:xfrm>
            <a:off x="5328390" y="1905228"/>
            <a:ext cx="878475" cy="40386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C7D4506-0E4B-435C-8337-AA8484C81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081" y="1905260"/>
            <a:ext cx="5272719" cy="35900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333" dirty="0">
                <a:solidFill>
                  <a:srgbClr val="303336"/>
                </a:solidFill>
                <a:latin typeface="inherit"/>
              </a:rPr>
              <a:t>$ find ./</a:t>
            </a:r>
            <a:r>
              <a:rPr lang="en-US" altLang="en-US" sz="2333" dirty="0" err="1">
                <a:solidFill>
                  <a:srgbClr val="303336"/>
                </a:solidFill>
                <a:latin typeface="inherit"/>
              </a:rPr>
              <a:t>my_dir</a:t>
            </a:r>
            <a:r>
              <a:rPr lang="en-US" altLang="en-US" sz="2333" dirty="0">
                <a:solidFill>
                  <a:srgbClr val="303336"/>
                </a:solidFill>
                <a:latin typeface="inherit"/>
              </a:rPr>
              <a:t> -</a:t>
            </a:r>
            <a:r>
              <a:rPr lang="en-US" altLang="en-US" sz="2333" dirty="0" err="1">
                <a:solidFill>
                  <a:srgbClr val="303336"/>
                </a:solidFill>
                <a:latin typeface="inherit"/>
              </a:rPr>
              <a:t>mtime</a:t>
            </a:r>
            <a:r>
              <a:rPr lang="en-US" altLang="en-US" sz="2333" dirty="0">
                <a:solidFill>
                  <a:srgbClr val="303336"/>
                </a:solidFill>
                <a:latin typeface="inherit"/>
              </a:rPr>
              <a:t> +</a:t>
            </a:r>
            <a:r>
              <a:rPr lang="en-US" altLang="en-US" sz="2333" dirty="0">
                <a:solidFill>
                  <a:srgbClr val="7D2727"/>
                </a:solidFill>
                <a:latin typeface="inherit"/>
              </a:rPr>
              <a:t>10</a:t>
            </a:r>
            <a:r>
              <a:rPr lang="en-US" altLang="en-US" sz="2333" dirty="0">
                <a:solidFill>
                  <a:srgbClr val="303336"/>
                </a:solidFill>
                <a:latin typeface="inherit"/>
              </a:rPr>
              <a:t> -type f -delete</a:t>
            </a:r>
            <a:r>
              <a:rPr lang="en-US" altLang="en-US" sz="2333" dirty="0"/>
              <a:t> </a:t>
            </a:r>
            <a:endParaRPr lang="en-US" altLang="en-US" sz="5000" dirty="0">
              <a:latin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B01683-E5FC-4345-B9E9-21D1B7F1D4F8}"/>
              </a:ext>
            </a:extLst>
          </p:cNvPr>
          <p:cNvSpPr/>
          <p:nvPr/>
        </p:nvSpPr>
        <p:spPr bwMode="auto">
          <a:xfrm rot="5400000">
            <a:off x="7811864" y="2618485"/>
            <a:ext cx="571873" cy="40386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7D4DBA-0055-4885-92B7-93A4C7203501}"/>
              </a:ext>
            </a:extLst>
          </p:cNvPr>
          <p:cNvSpPr/>
          <p:nvPr/>
        </p:nvSpPr>
        <p:spPr bwMode="auto">
          <a:xfrm>
            <a:off x="3118884" y="2033485"/>
            <a:ext cx="1302488" cy="403861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7D5FBA-11EA-4AAA-BC5F-289214F7A160}"/>
              </a:ext>
            </a:extLst>
          </p:cNvPr>
          <p:cNvSpPr/>
          <p:nvPr/>
        </p:nvSpPr>
        <p:spPr bwMode="auto">
          <a:xfrm>
            <a:off x="499201" y="1860440"/>
            <a:ext cx="1122264" cy="257212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247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79E3-8A5E-4223-9B37-641BE9B8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Configuration Changes -&gt; Revert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E92F0-9C4F-4879-AC35-D48E92ED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6" y="1865483"/>
            <a:ext cx="4813606" cy="3872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AED7E-64A8-45EB-B9BC-71C3FFAE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399" y="2226813"/>
            <a:ext cx="5032375" cy="2801938"/>
          </a:xfrm>
          <a:prstGeom prst="rect">
            <a:avLst/>
          </a:prstGeom>
        </p:spPr>
      </p:pic>
      <p:sp>
        <p:nvSpPr>
          <p:cNvPr id="8" name="Arrow: Bent-Up 7">
            <a:extLst>
              <a:ext uri="{FF2B5EF4-FFF2-40B4-BE49-F238E27FC236}">
                <a16:creationId xmlns:a16="http://schemas.microsoft.com/office/drawing/2014/main" id="{A27BD72E-A8BD-4EA6-AA59-AE5034747BF7}"/>
              </a:ext>
            </a:extLst>
          </p:cNvPr>
          <p:cNvSpPr/>
          <p:nvPr/>
        </p:nvSpPr>
        <p:spPr bwMode="auto">
          <a:xfrm>
            <a:off x="5632271" y="4935279"/>
            <a:ext cx="3644636" cy="513262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96EBFA-3514-4B1C-92CF-92C647933C11}"/>
              </a:ext>
            </a:extLst>
          </p:cNvPr>
          <p:cNvSpPr/>
          <p:nvPr/>
        </p:nvSpPr>
        <p:spPr bwMode="auto">
          <a:xfrm>
            <a:off x="4146698" y="3938486"/>
            <a:ext cx="1337930" cy="287957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F09718-99DC-40FA-AA41-23F2F5EB2010}"/>
              </a:ext>
            </a:extLst>
          </p:cNvPr>
          <p:cNvSpPr/>
          <p:nvPr/>
        </p:nvSpPr>
        <p:spPr bwMode="auto">
          <a:xfrm>
            <a:off x="8887047" y="4642883"/>
            <a:ext cx="503505" cy="385867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EF6D69-9417-408D-91A0-1243B3084B31}"/>
              </a:ext>
            </a:extLst>
          </p:cNvPr>
          <p:cNvSpPr/>
          <p:nvPr/>
        </p:nvSpPr>
        <p:spPr bwMode="auto">
          <a:xfrm>
            <a:off x="2055628" y="4642883"/>
            <a:ext cx="3429000" cy="25986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32158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F121-E5E9-42CD-8792-9A25373A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Configuration Changes -&gt; Revert</a:t>
            </a:r>
          </a:p>
        </p:txBody>
      </p:sp>
      <p:pic>
        <p:nvPicPr>
          <p:cNvPr id="1026" name="Picture 2" descr="https://dt-cdn.net/images/prediction5-1134-3f90773c6c.png">
            <a:extLst>
              <a:ext uri="{FF2B5EF4-FFF2-40B4-BE49-F238E27FC236}">
                <a16:creationId xmlns:a16="http://schemas.microsoft.com/office/drawing/2014/main" id="{44FEB720-0806-4551-9E8C-B74D8B2C9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69859" y="3180521"/>
            <a:ext cx="9452282" cy="22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85FCC5AB-1249-4DE3-AE34-1F4261195FE0}"/>
              </a:ext>
            </a:extLst>
          </p:cNvPr>
          <p:cNvSpPr/>
          <p:nvPr/>
        </p:nvSpPr>
        <p:spPr bwMode="auto">
          <a:xfrm flipV="1">
            <a:off x="3925957" y="2446940"/>
            <a:ext cx="819977" cy="726488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0C09A-7254-4839-98D7-C66F28B09660}"/>
              </a:ext>
            </a:extLst>
          </p:cNvPr>
          <p:cNvSpPr txBox="1"/>
          <p:nvPr/>
        </p:nvSpPr>
        <p:spPr>
          <a:xfrm>
            <a:off x="906594" y="2194631"/>
            <a:ext cx="3013004" cy="615618"/>
          </a:xfrm>
          <a:prstGeom prst="rect">
            <a:avLst/>
          </a:prstGeom>
          <a:noFill/>
        </p:spPr>
        <p:txBody>
          <a:bodyPr wrap="non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266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Change DNS Route!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D6683-E74B-45C8-9CE5-BFDDC76D30F8}"/>
              </a:ext>
            </a:extLst>
          </p:cNvPr>
          <p:cNvSpPr txBox="1"/>
          <p:nvPr/>
        </p:nvSpPr>
        <p:spPr>
          <a:xfrm>
            <a:off x="7576854" y="2253645"/>
            <a:ext cx="2429127" cy="615618"/>
          </a:xfrm>
          <a:prstGeom prst="rect">
            <a:avLst/>
          </a:prstGeom>
          <a:noFill/>
        </p:spPr>
        <p:txBody>
          <a:bodyPr wrap="non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266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Revert Change!</a:t>
            </a: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A9909F1E-FCDB-4ED3-8AEC-2B491EC1D8C9}"/>
              </a:ext>
            </a:extLst>
          </p:cNvPr>
          <p:cNvSpPr/>
          <p:nvPr/>
        </p:nvSpPr>
        <p:spPr bwMode="auto">
          <a:xfrm flipH="1" flipV="1">
            <a:off x="6825546" y="2446940"/>
            <a:ext cx="751308" cy="726488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464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E0463-2190-408B-AFAE-A51EE0CC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10" y="1576959"/>
            <a:ext cx="2691188" cy="3318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00CD7-C7DC-4639-9AE8-D6A7586E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on Resources -&gt; Scale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FCE2-4D2B-465A-83A0-4600CA98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58" y="2518258"/>
            <a:ext cx="5618888" cy="21079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5160A8E-33CC-44B6-A079-BD28E92C8851}"/>
              </a:ext>
            </a:extLst>
          </p:cNvPr>
          <p:cNvSpPr/>
          <p:nvPr/>
        </p:nvSpPr>
        <p:spPr bwMode="auto">
          <a:xfrm>
            <a:off x="5050007" y="1576959"/>
            <a:ext cx="2349588" cy="40386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F50F0B-928D-4EFF-8978-D29F3BB31F5D}"/>
              </a:ext>
            </a:extLst>
          </p:cNvPr>
          <p:cNvSpPr/>
          <p:nvPr/>
        </p:nvSpPr>
        <p:spPr bwMode="auto">
          <a:xfrm>
            <a:off x="1736650" y="2963826"/>
            <a:ext cx="318978" cy="376570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65EDBE-8AB7-4975-A47E-F8F6F6DD3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304" y="1694056"/>
            <a:ext cx="3215136" cy="33103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205330-B4FC-4754-BE9F-2B0CBA5C6AAF}"/>
              </a:ext>
            </a:extLst>
          </p:cNvPr>
          <p:cNvSpPr/>
          <p:nvPr/>
        </p:nvSpPr>
        <p:spPr bwMode="auto">
          <a:xfrm>
            <a:off x="10021186" y="3074582"/>
            <a:ext cx="1903894" cy="35441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1A6ECB-1338-4EB0-8449-F7F5910879A8}"/>
              </a:ext>
            </a:extLst>
          </p:cNvPr>
          <p:cNvSpPr/>
          <p:nvPr/>
        </p:nvSpPr>
        <p:spPr bwMode="auto">
          <a:xfrm>
            <a:off x="4890518" y="3429000"/>
            <a:ext cx="1825715" cy="965791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41790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E7CC-B848-400C-A02A-D625CECD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Overprovisioned after Drop in Traffic -&gt; Scale 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4F3BE-D8C5-498C-8579-D2A81D38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629" y="2393610"/>
            <a:ext cx="5566536" cy="2070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5852D-C341-4E69-8E08-E27BFB7B05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6078" y="1778889"/>
            <a:ext cx="2679003" cy="330022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9713E2C-0FE2-4B2B-B43A-E49A302C2892}"/>
              </a:ext>
            </a:extLst>
          </p:cNvPr>
          <p:cNvSpPr/>
          <p:nvPr/>
        </p:nvSpPr>
        <p:spPr bwMode="auto">
          <a:xfrm>
            <a:off x="5050007" y="1576959"/>
            <a:ext cx="2349588" cy="40386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23DC8-4119-4A05-9DCE-6782C02ED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85" y="1702966"/>
            <a:ext cx="3215136" cy="33103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099F4A-7A48-4952-86E5-AA62AEF08CDF}"/>
              </a:ext>
            </a:extLst>
          </p:cNvPr>
          <p:cNvSpPr/>
          <p:nvPr/>
        </p:nvSpPr>
        <p:spPr bwMode="auto">
          <a:xfrm>
            <a:off x="1337929" y="3070152"/>
            <a:ext cx="1716768" cy="376570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E7BFB8-425B-4F03-A3A0-96EB17FC7E7B}"/>
              </a:ext>
            </a:extLst>
          </p:cNvPr>
          <p:cNvSpPr/>
          <p:nvPr/>
        </p:nvSpPr>
        <p:spPr bwMode="auto">
          <a:xfrm>
            <a:off x="6308652" y="3070152"/>
            <a:ext cx="274674" cy="1178441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E42786-5D06-42B1-A97F-661C8D135936}"/>
              </a:ext>
            </a:extLst>
          </p:cNvPr>
          <p:cNvSpPr/>
          <p:nvPr/>
        </p:nvSpPr>
        <p:spPr bwMode="auto">
          <a:xfrm>
            <a:off x="10284323" y="3145468"/>
            <a:ext cx="853283" cy="376570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70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7754-8B12-4B3A-8268-B64DFCD2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vs Green -&gt; Redirect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8C9F5-C45B-4A27-80EA-25212EF4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21" y="1253901"/>
            <a:ext cx="11140428" cy="4171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431FD0-A2F8-4FAF-8D21-6742C17A81B8}"/>
              </a:ext>
            </a:extLst>
          </p:cNvPr>
          <p:cNvSpPr/>
          <p:nvPr/>
        </p:nvSpPr>
        <p:spPr>
          <a:xfrm>
            <a:off x="5132378" y="2922123"/>
            <a:ext cx="6805170" cy="103368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8EE8B-B3CE-49F0-AB66-ECA6F25C6F94}"/>
              </a:ext>
            </a:extLst>
          </p:cNvPr>
          <p:cNvSpPr/>
          <p:nvPr/>
        </p:nvSpPr>
        <p:spPr>
          <a:xfrm>
            <a:off x="5132378" y="4448330"/>
            <a:ext cx="6792702" cy="1062761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A985D-2B83-4888-AFAA-BECB8306AC79}"/>
              </a:ext>
            </a:extLst>
          </p:cNvPr>
          <p:cNvSpPr txBox="1"/>
          <p:nvPr/>
        </p:nvSpPr>
        <p:spPr>
          <a:xfrm>
            <a:off x="5119910" y="2581985"/>
            <a:ext cx="5829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BLUE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E41DF-EAAF-423B-AC64-A2E6DEBC2E66}"/>
              </a:ext>
            </a:extLst>
          </p:cNvPr>
          <p:cNvSpPr txBox="1"/>
          <p:nvPr/>
        </p:nvSpPr>
        <p:spPr>
          <a:xfrm>
            <a:off x="5119911" y="4119984"/>
            <a:ext cx="7232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1909918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Create a DevOps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738241"/>
            <a:ext cx="5257800" cy="1043031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Provide a name for your Project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Select Private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Create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0D1B9-958E-4A27-83C3-6DBBB7E3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09" y="1618839"/>
            <a:ext cx="4064525" cy="1602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CB4CF4-6AB3-40B7-B2E5-EB4772CB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46" y="960895"/>
            <a:ext cx="4613056" cy="569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529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C877-0F0D-4622-BDA3-22E5F48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 Impact -&gt; Reverse Blue / Green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7491E-2CA7-408B-99E7-67742F83B4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46"/>
          <a:stretch/>
        </p:blipFill>
        <p:spPr>
          <a:xfrm>
            <a:off x="2913063" y="2004737"/>
            <a:ext cx="6365875" cy="2633524"/>
          </a:xfrm>
          <a:prstGeom prst="rect">
            <a:avLst/>
          </a:prstGeom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F8C52638-0077-4BBD-AF91-9B9F2798470A}"/>
              </a:ext>
            </a:extLst>
          </p:cNvPr>
          <p:cNvSpPr/>
          <p:nvPr/>
        </p:nvSpPr>
        <p:spPr bwMode="auto">
          <a:xfrm flipV="1">
            <a:off x="2631895" y="2852503"/>
            <a:ext cx="3464106" cy="35948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9348D-99E6-4971-9FCF-B8E705FC27C4}"/>
              </a:ext>
            </a:extLst>
          </p:cNvPr>
          <p:cNvSpPr txBox="1"/>
          <p:nvPr/>
        </p:nvSpPr>
        <p:spPr>
          <a:xfrm>
            <a:off x="658813" y="2596432"/>
            <a:ext cx="1971437" cy="6156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2667" dirty="0">
                <a:solidFill>
                  <a:schemeClr val="bg1"/>
                </a:solidFill>
              </a:rPr>
              <a:t>Deploy Blue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6859FBB5-43F1-4505-B87B-13FB63D3D8ED}"/>
              </a:ext>
            </a:extLst>
          </p:cNvPr>
          <p:cNvSpPr/>
          <p:nvPr/>
        </p:nvSpPr>
        <p:spPr bwMode="auto">
          <a:xfrm flipH="1" flipV="1">
            <a:off x="6409801" y="2852504"/>
            <a:ext cx="3318564" cy="359483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DFDDD-6BAC-44FB-8F7D-9F7B70BDE62D}"/>
              </a:ext>
            </a:extLst>
          </p:cNvPr>
          <p:cNvSpPr txBox="1"/>
          <p:nvPr/>
        </p:nvSpPr>
        <p:spPr>
          <a:xfrm>
            <a:off x="9728365" y="2586485"/>
            <a:ext cx="2252411" cy="6156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2667" dirty="0">
                <a:solidFill>
                  <a:schemeClr val="bg1"/>
                </a:solidFill>
              </a:rPr>
              <a:t>Back to Green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A5DB3A-31A3-4675-AC47-57F911B5FEA4}"/>
              </a:ext>
            </a:extLst>
          </p:cNvPr>
          <p:cNvSpPr/>
          <p:nvPr/>
        </p:nvSpPr>
        <p:spPr bwMode="auto">
          <a:xfrm>
            <a:off x="5865628" y="3211985"/>
            <a:ext cx="786215" cy="1178441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57260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42E3-6A50-4973-8E37-4E40AC75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of Remediation Action we discussed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C2A67-C184-46B1-BF9E-D24FB702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3042692"/>
          </a:xfrm>
        </p:spPr>
        <p:txBody>
          <a:bodyPr/>
          <a:lstStyle/>
          <a:p>
            <a:r>
              <a:rPr lang="en-US"/>
              <a:t>Process Restarts</a:t>
            </a:r>
          </a:p>
          <a:p>
            <a:r>
              <a:rPr lang="en-US"/>
              <a:t>Resource (e.g: Disk) Cleanup</a:t>
            </a:r>
          </a:p>
          <a:p>
            <a:r>
              <a:rPr lang="en-US"/>
              <a:t>Revert Bad Configuration Changes</a:t>
            </a:r>
          </a:p>
          <a:p>
            <a:r>
              <a:rPr lang="en-US"/>
              <a:t>Scale Up</a:t>
            </a:r>
          </a:p>
          <a:p>
            <a:r>
              <a:rPr lang="en-US"/>
              <a:t>Scale Down</a:t>
            </a:r>
          </a:p>
          <a:p>
            <a:r>
              <a:rPr lang="en-US"/>
              <a:t>Blue vs Green Switching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19FDF7-8346-40A2-BBF3-30E2B62F9556}"/>
              </a:ext>
            </a:extLst>
          </p:cNvPr>
          <p:cNvSpPr/>
          <p:nvPr/>
        </p:nvSpPr>
        <p:spPr bwMode="auto">
          <a:xfrm>
            <a:off x="3843130" y="4505739"/>
            <a:ext cx="5317435" cy="762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Most teams currently execute these actions </a:t>
            </a:r>
            <a:r>
              <a:rPr lang="en-US" sz="2000" b="1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manually 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 </a:t>
            </a:r>
            <a:r>
              <a:rPr lang="en-US" sz="2000" b="1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semi-automated</a:t>
            </a:r>
          </a:p>
        </p:txBody>
      </p:sp>
    </p:spTree>
    <p:extLst>
      <p:ext uri="{BB962C8B-B14F-4D97-AF65-F5344CB8AC3E}">
        <p14:creationId xmlns:p14="http://schemas.microsoft.com/office/powerpoint/2010/main" val="1777142928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76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Import a Git Repository – step 1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BEB6112-AD3F-4F4A-8BA4-83DB1037CA04}"/>
              </a:ext>
            </a:extLst>
          </p:cNvPr>
          <p:cNvSpPr txBox="1">
            <a:spLocks/>
          </p:cNvSpPr>
          <p:nvPr/>
        </p:nvSpPr>
        <p:spPr>
          <a:xfrm>
            <a:off x="304800" y="5486197"/>
            <a:ext cx="4279900" cy="520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/>
              <a:t>Repos -&gt;Import a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4A3E6-88B1-4C04-8E3E-E2FC0FAE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8" y="1409350"/>
            <a:ext cx="3166334" cy="3863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92519-DEFC-4C25-985E-86349BFB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079" y="1409350"/>
            <a:ext cx="6492342" cy="48581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E3776-F548-471C-B5D4-FD544442DE7A}"/>
              </a:ext>
            </a:extLst>
          </p:cNvPr>
          <p:cNvSpPr/>
          <p:nvPr/>
        </p:nvSpPr>
        <p:spPr>
          <a:xfrm>
            <a:off x="1347599" y="3994149"/>
            <a:ext cx="519302" cy="33020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5B75EE-CF55-44C4-99DC-CE5F470BA91B}"/>
              </a:ext>
            </a:extLst>
          </p:cNvPr>
          <p:cNvCxnSpPr>
            <a:cxnSpLocks/>
          </p:cNvCxnSpPr>
          <p:nvPr/>
        </p:nvCxnSpPr>
        <p:spPr>
          <a:xfrm>
            <a:off x="1866901" y="4324350"/>
            <a:ext cx="3695699" cy="66328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109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189BE-AFB8-4CEE-9F1D-E9A95AA1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04" y="1575130"/>
            <a:ext cx="5652321" cy="38670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D523F7-CD9E-41D0-8B6B-9FAAF0CF3210}"/>
              </a:ext>
            </a:extLst>
          </p:cNvPr>
          <p:cNvSpPr/>
          <p:nvPr/>
        </p:nvSpPr>
        <p:spPr>
          <a:xfrm>
            <a:off x="68298" y="5456297"/>
            <a:ext cx="63655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Copy and Paste:</a:t>
            </a:r>
          </a:p>
          <a:p>
            <a:r>
              <a:rPr lang="en-US" sz="1600" dirty="0">
                <a:solidFill>
                  <a:schemeClr val="bg1"/>
                </a:solidFill>
              </a:rPr>
              <a:t>https://github.com/safia-habib/UnbreakablePipelineAzureHOTDay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B1BDC-BA5C-4274-9D91-C19F6B07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229" y="2156604"/>
            <a:ext cx="5620473" cy="360647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9ACAAC4-690E-44DC-A9F7-8EFF0D7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Import a Git Repository –step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8B3BAD-8BEF-4B3F-B138-7DB1A7CA138C}"/>
              </a:ext>
            </a:extLst>
          </p:cNvPr>
          <p:cNvSpPr/>
          <p:nvPr/>
        </p:nvSpPr>
        <p:spPr>
          <a:xfrm>
            <a:off x="6503229" y="5698751"/>
            <a:ext cx="5099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Confirm the repository has been successfully imported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1D86B-3726-4FA9-BE16-A126532292F1}"/>
              </a:ext>
            </a:extLst>
          </p:cNvPr>
          <p:cNvSpPr/>
          <p:nvPr/>
        </p:nvSpPr>
        <p:spPr>
          <a:xfrm>
            <a:off x="6503229" y="3682561"/>
            <a:ext cx="1466170" cy="48072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5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Create a new Personal Access Token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BEB6112-AD3F-4F4A-8BA4-83DB1037CA04}"/>
              </a:ext>
            </a:extLst>
          </p:cNvPr>
          <p:cNvSpPr txBox="1">
            <a:spLocks/>
          </p:cNvSpPr>
          <p:nvPr/>
        </p:nvSpPr>
        <p:spPr>
          <a:xfrm>
            <a:off x="635674" y="5197612"/>
            <a:ext cx="3943253" cy="1043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/>
              <a:t>Create Personal Access Token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/>
              <a:t>Copy your PAT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/>
              <a:t>Paste into your Values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974672-7D76-4422-919E-4C6F4DBF4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34" y="1614909"/>
            <a:ext cx="1823684" cy="2789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931AB-D338-4892-9241-6AB7896E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516" y="1233136"/>
            <a:ext cx="4334188" cy="5356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D7F3C2-0F93-4676-A8E0-A1EDF0D6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594002"/>
            <a:ext cx="2391830" cy="3333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EC46F3-2EE1-44FA-ACF3-1A372CB3624E}"/>
              </a:ext>
            </a:extLst>
          </p:cNvPr>
          <p:cNvSpPr/>
          <p:nvPr/>
        </p:nvSpPr>
        <p:spPr>
          <a:xfrm>
            <a:off x="2533650" y="1614909"/>
            <a:ext cx="405052" cy="37899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AB1B54-7F80-46CE-B5E0-CCDE6AF8FA37}"/>
              </a:ext>
            </a:extLst>
          </p:cNvPr>
          <p:cNvSpPr/>
          <p:nvPr/>
        </p:nvSpPr>
        <p:spPr>
          <a:xfrm>
            <a:off x="635674" y="3067815"/>
            <a:ext cx="964526" cy="27746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FA48D-1520-4A1E-99E1-5815190F5628}"/>
              </a:ext>
            </a:extLst>
          </p:cNvPr>
          <p:cNvSpPr/>
          <p:nvPr/>
        </p:nvSpPr>
        <p:spPr>
          <a:xfrm>
            <a:off x="3461430" y="3290268"/>
            <a:ext cx="1466170" cy="27746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0494D4-98C6-4664-ADC3-3539D9F0D525}"/>
              </a:ext>
            </a:extLst>
          </p:cNvPr>
          <p:cNvSpPr/>
          <p:nvPr/>
        </p:nvSpPr>
        <p:spPr>
          <a:xfrm>
            <a:off x="6044386" y="1855168"/>
            <a:ext cx="862920" cy="22301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5E1BB5-0B19-4ADC-A258-A4343A030778}"/>
              </a:ext>
            </a:extLst>
          </p:cNvPr>
          <p:cNvSpPr/>
          <p:nvPr/>
        </p:nvSpPr>
        <p:spPr>
          <a:xfrm>
            <a:off x="6044386" y="6279022"/>
            <a:ext cx="532720" cy="27746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67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B9AAF-8445-40AE-9509-E0600A7C6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16" y="1372859"/>
            <a:ext cx="10235830" cy="3846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D3D4A9-47F6-4AFA-800D-AA5CC6D266B8}"/>
              </a:ext>
            </a:extLst>
          </p:cNvPr>
          <p:cNvSpPr/>
          <p:nvPr/>
        </p:nvSpPr>
        <p:spPr>
          <a:xfrm>
            <a:off x="6873888" y="607738"/>
            <a:ext cx="31984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alibri" panose="020F0502020204030204" pitchFamily="34" charset="0"/>
              </a:rPr>
              <a:t>HotDay-yourname-SelfhealingFunction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alibri" panose="020F0502020204030204" pitchFamily="34" charset="0"/>
              </a:rPr>
              <a:t>HotDay-yourname-MonspecValidation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DFCD8-D11A-4348-A6ED-81E0EB2AC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72" y="3561806"/>
            <a:ext cx="3452632" cy="308736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AB77287-FD3F-41A3-A58F-394D8B75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Update Function Names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8188EF-987A-4081-A77B-049236D87678}"/>
              </a:ext>
            </a:extLst>
          </p:cNvPr>
          <p:cNvSpPr/>
          <p:nvPr/>
        </p:nvSpPr>
        <p:spPr>
          <a:xfrm>
            <a:off x="5666509" y="2761647"/>
            <a:ext cx="2414759" cy="20322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BD0EF2-8C77-4ED5-BD56-B42F92F9AF8E}"/>
              </a:ext>
            </a:extLst>
          </p:cNvPr>
          <p:cNvSpPr/>
          <p:nvPr/>
        </p:nvSpPr>
        <p:spPr>
          <a:xfrm>
            <a:off x="387928" y="5325733"/>
            <a:ext cx="60682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Go to Repos -&gt;Files-&gt;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ArmTemplates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Choose ()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functionarmTemplate.prameters.json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Edit Contents and update Function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Commit your changes</a:t>
            </a: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75E38-D050-4A14-B9D9-231AC2726C40}"/>
              </a:ext>
            </a:extLst>
          </p:cNvPr>
          <p:cNvSpPr/>
          <p:nvPr/>
        </p:nvSpPr>
        <p:spPr>
          <a:xfrm>
            <a:off x="8174182" y="2761646"/>
            <a:ext cx="2414759" cy="20322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109D5E-F15E-48EB-8F43-0BECA2714E69}"/>
              </a:ext>
            </a:extLst>
          </p:cNvPr>
          <p:cNvSpPr/>
          <p:nvPr/>
        </p:nvSpPr>
        <p:spPr>
          <a:xfrm>
            <a:off x="7169726" y="1560170"/>
            <a:ext cx="796637" cy="27746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9E2B6-302D-4746-AB7E-67718BAA16AA}"/>
              </a:ext>
            </a:extLst>
          </p:cNvPr>
          <p:cNvSpPr/>
          <p:nvPr/>
        </p:nvSpPr>
        <p:spPr>
          <a:xfrm>
            <a:off x="9254836" y="6284897"/>
            <a:ext cx="734290" cy="27746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451B4-135F-4BCF-A6C6-CC5C6BF8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02" y="1549892"/>
            <a:ext cx="6410537" cy="3428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E4F65D-E59C-45F5-9C80-B7CBABF3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112" y="2017748"/>
            <a:ext cx="4559353" cy="44003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07AB10-9C15-4CD4-B70C-CF72AB78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Create a Deployment Group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A945D7-C89E-4082-8BAE-93CA519FE738}"/>
              </a:ext>
            </a:extLst>
          </p:cNvPr>
          <p:cNvSpPr/>
          <p:nvPr/>
        </p:nvSpPr>
        <p:spPr>
          <a:xfrm>
            <a:off x="300902" y="4700180"/>
            <a:ext cx="1673370" cy="27746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34DCB0-A6B6-4468-8310-661890C0CC4C}"/>
              </a:ext>
            </a:extLst>
          </p:cNvPr>
          <p:cNvSpPr/>
          <p:nvPr/>
        </p:nvSpPr>
        <p:spPr>
          <a:xfrm>
            <a:off x="4107847" y="4408267"/>
            <a:ext cx="1593298" cy="32986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B7806-8DB0-449C-BB43-5E5B69DDE40C}"/>
              </a:ext>
            </a:extLst>
          </p:cNvPr>
          <p:cNvSpPr/>
          <p:nvPr/>
        </p:nvSpPr>
        <p:spPr>
          <a:xfrm>
            <a:off x="7238975" y="3264065"/>
            <a:ext cx="1593298" cy="32986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D2A5C-56DA-4444-9295-0A78FE19195B}"/>
              </a:ext>
            </a:extLst>
          </p:cNvPr>
          <p:cNvSpPr/>
          <p:nvPr/>
        </p:nvSpPr>
        <p:spPr>
          <a:xfrm>
            <a:off x="7162776" y="5576456"/>
            <a:ext cx="1052969" cy="40870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79C52-74F8-4F0F-99EB-3CCC2493870D}"/>
              </a:ext>
            </a:extLst>
          </p:cNvPr>
          <p:cNvSpPr/>
          <p:nvPr/>
        </p:nvSpPr>
        <p:spPr>
          <a:xfrm>
            <a:off x="537535" y="5398405"/>
            <a:ext cx="60682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Go to Deployment Groups -&gt;Add a deployment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Name your Deployment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4250840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3C52A7-8635-4F9D-957F-9F6E9340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4" y="1300893"/>
            <a:ext cx="7642742" cy="55184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0711F5-B78E-41A2-B422-FA92C5E4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Results of New Deployment Group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DE7A1-0633-4CFE-BF41-C5048218F738}"/>
              </a:ext>
            </a:extLst>
          </p:cNvPr>
          <p:cNvSpPr/>
          <p:nvPr/>
        </p:nvSpPr>
        <p:spPr>
          <a:xfrm>
            <a:off x="226118" y="1717343"/>
            <a:ext cx="2149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No action required</a:t>
            </a:r>
          </a:p>
        </p:txBody>
      </p:sp>
    </p:spTree>
    <p:extLst>
      <p:ext uri="{BB962C8B-B14F-4D97-AF65-F5344CB8AC3E}">
        <p14:creationId xmlns:p14="http://schemas.microsoft.com/office/powerpoint/2010/main" val="274430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ABDA8-902A-472E-A4FD-6A500FCD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in CI/CD VS Repair in PROD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627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CAA8-A403-438E-8863-A5BE91D6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Add Key Metrics from Incidents to Quality Gates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B3CD19-6151-4C3A-A27B-C2B3160EA1EF}"/>
              </a:ext>
            </a:extLst>
          </p:cNvPr>
          <p:cNvCxnSpPr>
            <a:cxnSpLocks/>
          </p:cNvCxnSpPr>
          <p:nvPr/>
        </p:nvCxnSpPr>
        <p:spPr>
          <a:xfrm>
            <a:off x="449053" y="1427391"/>
            <a:ext cx="11116151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7407C9-8FF3-46BB-A157-882E6D5318EE}"/>
              </a:ext>
            </a:extLst>
          </p:cNvPr>
          <p:cNvSpPr txBox="1"/>
          <p:nvPr/>
        </p:nvSpPr>
        <p:spPr>
          <a:xfrm flipH="1">
            <a:off x="964450" y="1463188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7432F6-6174-45CF-8ECE-A5E8C2EF914F}"/>
              </a:ext>
            </a:extLst>
          </p:cNvPr>
          <p:cNvSpPr txBox="1"/>
          <p:nvPr/>
        </p:nvSpPr>
        <p:spPr>
          <a:xfrm flipH="1">
            <a:off x="4108572" y="1453449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923355-EDE7-4CC4-A2E9-AF51C4D33AA2}"/>
              </a:ext>
            </a:extLst>
          </p:cNvPr>
          <p:cNvSpPr txBox="1"/>
          <p:nvPr/>
        </p:nvSpPr>
        <p:spPr>
          <a:xfrm flipH="1">
            <a:off x="6819357" y="1453449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729D3418-99EA-4320-83B5-93BA371406E7}"/>
              </a:ext>
            </a:extLst>
          </p:cNvPr>
          <p:cNvSpPr/>
          <p:nvPr/>
        </p:nvSpPr>
        <p:spPr>
          <a:xfrm>
            <a:off x="3139670" y="2158334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88732B2E-29EC-4DFD-801F-A4481532FAF4}"/>
              </a:ext>
            </a:extLst>
          </p:cNvPr>
          <p:cNvSpPr/>
          <p:nvPr/>
        </p:nvSpPr>
        <p:spPr>
          <a:xfrm>
            <a:off x="5267733" y="2166102"/>
            <a:ext cx="43712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281A729-5E4A-4E18-9E10-FDC59366F177}"/>
              </a:ext>
            </a:extLst>
          </p:cNvPr>
          <p:cNvSpPr/>
          <p:nvPr/>
        </p:nvSpPr>
        <p:spPr>
          <a:xfrm>
            <a:off x="8584605" y="2159963"/>
            <a:ext cx="57606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B7BC0D51-34D6-4333-B33B-AC78B6CE2847}"/>
              </a:ext>
            </a:extLst>
          </p:cNvPr>
          <p:cNvSpPr/>
          <p:nvPr/>
        </p:nvSpPr>
        <p:spPr>
          <a:xfrm rot="10800000">
            <a:off x="6199276" y="4296695"/>
            <a:ext cx="576064" cy="372905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71A0086-2FCF-43C9-951E-D7B24D0955CD}"/>
              </a:ext>
            </a:extLst>
          </p:cNvPr>
          <p:cNvSpPr txBox="1"/>
          <p:nvPr/>
        </p:nvSpPr>
        <p:spPr>
          <a:xfrm>
            <a:off x="4411039" y="1465081"/>
            <a:ext cx="1149768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9D4669-D48F-4ED4-916B-AF6546D9BEDE}"/>
              </a:ext>
            </a:extLst>
          </p:cNvPr>
          <p:cNvSpPr txBox="1"/>
          <p:nvPr/>
        </p:nvSpPr>
        <p:spPr>
          <a:xfrm>
            <a:off x="6890784" y="1450310"/>
            <a:ext cx="1783620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4009734-5EA5-4929-8B2F-BCD341A83602}"/>
              </a:ext>
            </a:extLst>
          </p:cNvPr>
          <p:cNvGrpSpPr/>
          <p:nvPr/>
        </p:nvGrpSpPr>
        <p:grpSpPr>
          <a:xfrm>
            <a:off x="4049429" y="1858129"/>
            <a:ext cx="1171927" cy="1011123"/>
            <a:chOff x="1010948" y="935089"/>
            <a:chExt cx="1171926" cy="1011121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3333BE2-055C-498E-B135-88EACE66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948" y="935089"/>
              <a:ext cx="1011122" cy="101112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5CBA651-A4FC-476F-9AEB-69A55A4E7886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2F24E6-98E7-4187-9DE7-03C85E39C62D}"/>
              </a:ext>
            </a:extLst>
          </p:cNvPr>
          <p:cNvGrpSpPr/>
          <p:nvPr/>
        </p:nvGrpSpPr>
        <p:grpSpPr>
          <a:xfrm>
            <a:off x="7279532" y="1834246"/>
            <a:ext cx="1171927" cy="1011123"/>
            <a:chOff x="1010948" y="935090"/>
            <a:chExt cx="1171926" cy="1011122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625EF34-7537-4677-9FC1-A30943DBC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948" y="935090"/>
              <a:ext cx="1011122" cy="1011122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F250ED-DB63-42B9-B0B2-F57DD4A34659}"/>
                </a:ext>
              </a:extLst>
            </p:cNvPr>
            <p:cNvSpPr txBox="1"/>
            <p:nvPr/>
          </p:nvSpPr>
          <p:spPr>
            <a:xfrm>
              <a:off x="1201323" y="1280154"/>
              <a:ext cx="981551" cy="37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CI    CD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24F224A-5002-450A-A66B-CB98DA1FAAE9}"/>
              </a:ext>
            </a:extLst>
          </p:cNvPr>
          <p:cNvSpPr txBox="1"/>
          <p:nvPr/>
        </p:nvSpPr>
        <p:spPr>
          <a:xfrm>
            <a:off x="1279731" y="1463189"/>
            <a:ext cx="2167553" cy="4457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Code / Config Change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A08EC67-3700-4471-9593-EA63925A5584}"/>
              </a:ext>
            </a:extLst>
          </p:cNvPr>
          <p:cNvGrpSpPr/>
          <p:nvPr/>
        </p:nvGrpSpPr>
        <p:grpSpPr>
          <a:xfrm>
            <a:off x="5719399" y="1908932"/>
            <a:ext cx="938800" cy="946387"/>
            <a:chOff x="-1956094" y="2902943"/>
            <a:chExt cx="2097539" cy="2097539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E5CD1600-6C1D-421E-9AE5-7E722353F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956094" y="2902943"/>
              <a:ext cx="2097539" cy="2097539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C3E3947-255C-48E0-9C8A-8AAB2EF05310}"/>
                </a:ext>
              </a:extLst>
            </p:cNvPr>
            <p:cNvSpPr/>
            <p:nvPr/>
          </p:nvSpPr>
          <p:spPr>
            <a:xfrm>
              <a:off x="-1096203" y="3348879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1585E74-694A-4CDB-9398-5171B92333F5}"/>
                </a:ext>
              </a:extLst>
            </p:cNvPr>
            <p:cNvSpPr/>
            <p:nvPr/>
          </p:nvSpPr>
          <p:spPr>
            <a:xfrm>
              <a:off x="-1105988" y="4310664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D745A7E9-BAB2-4C4F-9007-E6497915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86214" y="4306157"/>
              <a:ext cx="369453" cy="3509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ACE0D7F8-C9AC-435F-8D31-A3F359778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68080" y="3348094"/>
              <a:ext cx="349432" cy="331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6" name="Picture 14" descr="https://styles.lab.dynatrace.org/assets/resources/icons/png/gray/icons_universal_001_User_UEM.png">
            <a:extLst>
              <a:ext uri="{FF2B5EF4-FFF2-40B4-BE49-F238E27FC236}">
                <a16:creationId xmlns:a16="http://schemas.microsoft.com/office/drawing/2014/main" id="{BFAB2923-1004-4217-A3C1-357CCF3A0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4663" y="1793803"/>
            <a:ext cx="1092055" cy="10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B55C8D3-2D83-44E8-8287-3067B915B0CD}"/>
              </a:ext>
            </a:extLst>
          </p:cNvPr>
          <p:cNvGrpSpPr/>
          <p:nvPr/>
        </p:nvGrpSpPr>
        <p:grpSpPr>
          <a:xfrm>
            <a:off x="9185902" y="1453450"/>
            <a:ext cx="1961847" cy="1882266"/>
            <a:chOff x="11023082" y="1744139"/>
            <a:chExt cx="2354216" cy="225871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11237BE-3D9B-4BC4-A27B-F58E641B1C86}"/>
                </a:ext>
              </a:extLst>
            </p:cNvPr>
            <p:cNvSpPr txBox="1"/>
            <p:nvPr/>
          </p:nvSpPr>
          <p:spPr>
            <a:xfrm flipH="1">
              <a:off x="11023082" y="1744139"/>
              <a:ext cx="365760" cy="44319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B81FDD4-15A5-463C-AEA1-6AB3D86F8DA9}"/>
                </a:ext>
              </a:extLst>
            </p:cNvPr>
            <p:cNvSpPr txBox="1"/>
            <p:nvPr/>
          </p:nvSpPr>
          <p:spPr>
            <a:xfrm>
              <a:off x="11478466" y="1762206"/>
              <a:ext cx="1743997" cy="5348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charset="0"/>
                  <a:ea typeface="Calibri Light" charset="0"/>
                  <a:cs typeface="Calibri Light" charset="0"/>
                </a:rPr>
                <a:t>End Users</a:t>
              </a:r>
            </a:p>
          </p:txBody>
        </p:sp>
        <p:pic>
          <p:nvPicPr>
            <p:cNvPr id="127" name="Picture 16" descr="https://styles.lab.dynatrace.org/assets/resources/icons/png/gray/icons_universal_002_Usergroup.png">
              <a:extLst>
                <a:ext uri="{FF2B5EF4-FFF2-40B4-BE49-F238E27FC236}">
                  <a16:creationId xmlns:a16="http://schemas.microsoft.com/office/drawing/2014/main" id="{8C919F2B-A1BF-4B1C-9479-A47A97AA0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2632" y="1968192"/>
              <a:ext cx="2034666" cy="2034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5114294-FAD1-4363-B1A4-708605406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85534" y="2669650"/>
              <a:ext cx="512984" cy="491611"/>
            </a:xfrm>
            <a:prstGeom prst="ellipse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4BD0C93-8772-4956-A5D5-3B5AFB77C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46143" y="2377298"/>
              <a:ext cx="512984" cy="491611"/>
            </a:xfrm>
            <a:prstGeom prst="ellipse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F2AC8170-73C0-45EF-BF78-1ED6C81E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76082" y="2324578"/>
              <a:ext cx="512984" cy="491611"/>
            </a:xfrm>
            <a:prstGeom prst="ellipse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5FACC2-FAFD-4500-97C4-0F35730736A8}"/>
              </a:ext>
            </a:extLst>
          </p:cNvPr>
          <p:cNvGrpSpPr/>
          <p:nvPr/>
        </p:nvGrpSpPr>
        <p:grpSpPr>
          <a:xfrm>
            <a:off x="9675954" y="1968652"/>
            <a:ext cx="1202303" cy="665732"/>
            <a:chOff x="13503745" y="2362383"/>
            <a:chExt cx="1442763" cy="798878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5DAAD68-5867-48E6-AF36-CF2FD69E6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03745" y="2385130"/>
              <a:ext cx="493479" cy="469407"/>
            </a:xfrm>
            <a:prstGeom prst="ellipse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4FB519C-4AB9-4D50-BC19-5ABFA5DA4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53029" y="2362383"/>
              <a:ext cx="493479" cy="469407"/>
            </a:xfrm>
            <a:prstGeom prst="ellipse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F476DE38-D778-412C-92D6-29C8A9D5A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969174" y="2691854"/>
              <a:ext cx="493479" cy="469407"/>
            </a:xfrm>
            <a:prstGeom prst="ellipse">
              <a:avLst/>
            </a:prstGeom>
          </p:spPr>
        </p:pic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AFCA5A5B-D825-4018-B5AD-838F7B2C8F4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8878" y="3916024"/>
            <a:ext cx="2329967" cy="960753"/>
          </a:xfrm>
          <a:prstGeom prst="rect">
            <a:avLst/>
          </a:prstGeom>
        </p:spPr>
      </p:pic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65092A40-12B0-46AE-BB17-8B7CB6D0222D}"/>
              </a:ext>
            </a:extLst>
          </p:cNvPr>
          <p:cNvSpPr/>
          <p:nvPr/>
        </p:nvSpPr>
        <p:spPr>
          <a:xfrm rot="18354975">
            <a:off x="9256601" y="3308132"/>
            <a:ext cx="576064" cy="37290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F741CAC-BB37-4FB8-BC66-F987EEF8C643}"/>
              </a:ext>
            </a:extLst>
          </p:cNvPr>
          <p:cNvSpPr txBox="1"/>
          <p:nvPr/>
        </p:nvSpPr>
        <p:spPr>
          <a:xfrm flipH="1">
            <a:off x="8109939" y="4980276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001DD77-C648-43EA-AECB-B4A541887E1E}"/>
              </a:ext>
            </a:extLst>
          </p:cNvPr>
          <p:cNvSpPr txBox="1"/>
          <p:nvPr/>
        </p:nvSpPr>
        <p:spPr>
          <a:xfrm>
            <a:off x="8412406" y="4991908"/>
            <a:ext cx="2264455" cy="3539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Issue impacting SLAs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93E3E15-FDEE-4A05-B2B8-AAF509C15452}"/>
              </a:ext>
            </a:extLst>
          </p:cNvPr>
          <p:cNvSpPr txBox="1"/>
          <p:nvPr/>
        </p:nvSpPr>
        <p:spPr>
          <a:xfrm flipH="1">
            <a:off x="3779595" y="4953863"/>
            <a:ext cx="30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F8384C-F239-4B94-B379-98C7F7F34E5E}"/>
              </a:ext>
            </a:extLst>
          </p:cNvPr>
          <p:cNvSpPr txBox="1"/>
          <p:nvPr/>
        </p:nvSpPr>
        <p:spPr>
          <a:xfrm>
            <a:off x="4082062" y="4965496"/>
            <a:ext cx="2737295" cy="353944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Add Metric to Quality Gate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76573-7351-4E69-9DF2-79560E1C17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8059" y="4222734"/>
            <a:ext cx="928688" cy="523875"/>
          </a:xfrm>
          <a:prstGeom prst="rect">
            <a:avLst/>
          </a:prstGeom>
        </p:spPr>
      </p:pic>
      <p:sp>
        <p:nvSpPr>
          <p:cNvPr id="151" name="Arrow: Right 150">
            <a:extLst>
              <a:ext uri="{FF2B5EF4-FFF2-40B4-BE49-F238E27FC236}">
                <a16:creationId xmlns:a16="http://schemas.microsoft.com/office/drawing/2014/main" id="{52F71DAD-F258-49AA-92FD-7595D0B6F5D0}"/>
              </a:ext>
            </a:extLst>
          </p:cNvPr>
          <p:cNvSpPr/>
          <p:nvPr/>
        </p:nvSpPr>
        <p:spPr>
          <a:xfrm rot="18317068">
            <a:off x="5255321" y="3321273"/>
            <a:ext cx="576064" cy="372905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3289A8EC-31B4-47DD-B421-87D210E44226}"/>
              </a:ext>
            </a:extLst>
          </p:cNvPr>
          <p:cNvSpPr/>
          <p:nvPr/>
        </p:nvSpPr>
        <p:spPr>
          <a:xfrm>
            <a:off x="6670183" y="2166102"/>
            <a:ext cx="437124" cy="372905"/>
          </a:xfrm>
          <a:prstGeom prst="rightArrow">
            <a:avLst/>
          </a:prstGeom>
          <a:solidFill>
            <a:srgbClr val="7DC54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226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2" grpId="0"/>
      <p:bldP spid="94" grpId="0"/>
      <p:bldP spid="143" grpId="0" animBg="1"/>
      <p:bldP spid="145" grpId="0" animBg="1"/>
      <p:bldP spid="146" grpId="0"/>
      <p:bldP spid="147" grpId="0" animBg="1"/>
      <p:bldP spid="148" grpId="0"/>
      <p:bldP spid="151" grpId="0" animBg="1"/>
      <p:bldP spid="1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06A5C37-4FBA-413C-8C9B-4E9D0017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fr-FR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C32748-721F-4FD5-B788-C605EADEE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Bernina Sans Light"/>
              </a:rPr>
              <a:t>Getting Started</a:t>
            </a:r>
          </a:p>
          <a:p>
            <a:r>
              <a:rPr lang="en-US" dirty="0">
                <a:latin typeface="Bernina Sans Light"/>
              </a:rPr>
              <a:t>Prevent in CI/CD vs Repair in Prod</a:t>
            </a:r>
          </a:p>
          <a:p>
            <a:pPr lvl="1"/>
            <a:r>
              <a:rPr lang="en-US" dirty="0"/>
              <a:t>Use cases where we can “Shift Left”</a:t>
            </a:r>
          </a:p>
          <a:p>
            <a:pPr lvl="1"/>
            <a:r>
              <a:rPr lang="en-US" dirty="0"/>
              <a:t>Self Healing with Azure Functions</a:t>
            </a:r>
          </a:p>
          <a:p>
            <a:r>
              <a:rPr lang="en-US" dirty="0"/>
              <a:t>C</a:t>
            </a:r>
            <a:r>
              <a:rPr lang="fr-FR" dirty="0" err="1"/>
              <a:t>reating</a:t>
            </a:r>
            <a:r>
              <a:rPr lang="fr-FR" dirty="0"/>
              <a:t> the </a:t>
            </a:r>
            <a:r>
              <a:rPr lang="fr-FR" dirty="0" err="1"/>
              <a:t>Unbreakable</a:t>
            </a:r>
            <a:r>
              <a:rPr lang="fr-FR" dirty="0"/>
              <a:t> Pipeline In Azure DevOps (</a:t>
            </a:r>
            <a:r>
              <a:rPr lang="fr-FR" dirty="0" err="1"/>
              <a:t>Formerly</a:t>
            </a:r>
            <a:r>
              <a:rPr lang="fr-FR" dirty="0"/>
              <a:t> – VSTS) </a:t>
            </a:r>
          </a:p>
          <a:p>
            <a:pPr lvl="1"/>
            <a:r>
              <a:rPr lang="en-US" dirty="0">
                <a:latin typeface="Bernina Sans Light"/>
              </a:rPr>
              <a:t>Workshop 1: </a:t>
            </a:r>
            <a:r>
              <a:rPr lang="en-US" dirty="0"/>
              <a:t>Add a Build Pipeline into Azure DevOps</a:t>
            </a:r>
            <a:endParaRPr lang="en-US" dirty="0">
              <a:latin typeface="Bernina Sans Light"/>
            </a:endParaRPr>
          </a:p>
          <a:p>
            <a:pPr lvl="1"/>
            <a:r>
              <a:rPr lang="en-US" dirty="0">
                <a:latin typeface="Bernina Sans Light"/>
              </a:rPr>
              <a:t>Workshop 2:</a:t>
            </a:r>
            <a:r>
              <a:rPr lang="en-US" i="1" dirty="0"/>
              <a:t> Deploy VMs/OneAgent - Functions into Azure</a:t>
            </a:r>
            <a:endParaRPr lang="en-US" dirty="0">
              <a:latin typeface="Bernina Sans Light"/>
            </a:endParaRPr>
          </a:p>
          <a:p>
            <a:pPr lvl="1"/>
            <a:r>
              <a:rPr lang="en-US" dirty="0">
                <a:latin typeface="Bernina Sans Light"/>
              </a:rPr>
              <a:t>Workshop 3: Configure </a:t>
            </a:r>
            <a:r>
              <a:rPr lang="en-US" dirty="0" err="1">
                <a:latin typeface="Bernina Sans Light"/>
              </a:rPr>
              <a:t>SelfHealing</a:t>
            </a:r>
            <a:r>
              <a:rPr lang="en-US" dirty="0">
                <a:latin typeface="Bernina Sans Light"/>
              </a:rPr>
              <a:t> Function in Dynatrace / Deploy Build 1</a:t>
            </a:r>
          </a:p>
          <a:p>
            <a:r>
              <a:rPr lang="en-US" dirty="0"/>
              <a:t>W</a:t>
            </a:r>
            <a:r>
              <a:rPr lang="fr-FR" dirty="0" err="1"/>
              <a:t>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– </a:t>
            </a:r>
            <a:r>
              <a:rPr lang="fr-FR" dirty="0" err="1"/>
              <a:t>Remediation</a:t>
            </a:r>
            <a:r>
              <a:rPr lang="fr-FR" dirty="0"/>
              <a:t> Use cases</a:t>
            </a:r>
          </a:p>
        </p:txBody>
      </p:sp>
    </p:spTree>
    <p:extLst>
      <p:ext uri="{BB962C8B-B14F-4D97-AF65-F5344CB8AC3E}">
        <p14:creationId xmlns:p14="http://schemas.microsoft.com/office/powerpoint/2010/main" val="2200883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FF484-2B6E-4B7F-939C-372313E9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cases where we can “Shift Left”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9734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F398B6-137D-44F4-9D3E-EDB93AE1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Change in Log Behavior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DA21E3-303C-4BBF-891E-201BB3FE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80"/>
            <a:ext cx="11653521" cy="3023969"/>
          </a:xfrm>
        </p:spPr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Are we logging too much? Did we turn on verbose logging by accident?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Total Log Size</a:t>
            </a:r>
          </a:p>
          <a:p>
            <a:pPr lvl="1"/>
            <a:r>
              <a:rPr lang="en-US" dirty="0"/>
              <a:t>Number of Total and Critical Log Messages</a:t>
            </a:r>
          </a:p>
          <a:p>
            <a:r>
              <a:rPr lang="en-US" dirty="0"/>
              <a:t>How to Query?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: Using CloudWatch Log Filters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1468F2-5EF6-4DE8-B550-77784C9EEA87}"/>
              </a:ext>
            </a:extLst>
          </p:cNvPr>
          <p:cNvSpPr/>
          <p:nvPr/>
        </p:nvSpPr>
        <p:spPr>
          <a:xfrm>
            <a:off x="846174" y="4206882"/>
            <a:ext cx="10499652" cy="14773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aws</a:t>
            </a:r>
            <a:r>
              <a:rPr lang="en-US" sz="1500" dirty="0">
                <a:latin typeface="Lucida Console" panose="020B0609040504020204" pitchFamily="49" charset="0"/>
              </a:rPr>
              <a:t> logs put-metric-filter \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--log-group-name </a:t>
            </a:r>
            <a:r>
              <a:rPr lang="en-US" sz="1500" dirty="0" err="1">
                <a:latin typeface="Lucida Console" panose="020B0609040504020204" pitchFamily="49" charset="0"/>
              </a:rPr>
              <a:t>MyApp</a:t>
            </a:r>
            <a:r>
              <a:rPr lang="en-US" sz="1500" dirty="0">
                <a:latin typeface="Lucida Console" panose="020B0609040504020204" pitchFamily="49" charset="0"/>
              </a:rPr>
              <a:t>/access.log \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--filter-name </a:t>
            </a:r>
            <a:r>
              <a:rPr lang="en-US" sz="1500" dirty="0" err="1">
                <a:latin typeface="Lucida Console" panose="020B0609040504020204" pitchFamily="49" charset="0"/>
              </a:rPr>
              <a:t>EventCount</a:t>
            </a:r>
            <a:r>
              <a:rPr lang="en-US" sz="1500" dirty="0">
                <a:latin typeface="Lucida Console" panose="020B0609040504020204" pitchFamily="49" charset="0"/>
              </a:rPr>
              <a:t> \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--filter-pattern "" \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--metric-transformations \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dirty="0" err="1">
                <a:latin typeface="Lucida Console" panose="020B0609040504020204" pitchFamily="49" charset="0"/>
              </a:rPr>
              <a:t>metricName</a:t>
            </a:r>
            <a:r>
              <a:rPr lang="en-US" sz="1500" dirty="0">
                <a:latin typeface="Lucida Console" panose="020B0609040504020204" pitchFamily="49" charset="0"/>
              </a:rPr>
              <a:t>=</a:t>
            </a:r>
            <a:r>
              <a:rPr lang="en-US" sz="1500" dirty="0" err="1">
                <a:latin typeface="Lucida Console" panose="020B0609040504020204" pitchFamily="49" charset="0"/>
              </a:rPr>
              <a:t>MyAppEventCount,metricNamespace</a:t>
            </a:r>
            <a:r>
              <a:rPr lang="en-US" sz="1500" dirty="0">
                <a:latin typeface="Lucida Console" panose="020B0609040504020204" pitchFamily="49" charset="0"/>
              </a:rPr>
              <a:t>=</a:t>
            </a:r>
            <a:r>
              <a:rPr lang="en-US" sz="1500" dirty="0" err="1">
                <a:latin typeface="Lucida Console" panose="020B0609040504020204" pitchFamily="49" charset="0"/>
              </a:rPr>
              <a:t>MyNamespace,metricValue</a:t>
            </a:r>
            <a:r>
              <a:rPr lang="en-US" sz="1500" dirty="0">
                <a:latin typeface="Lucida Console" panose="020B0609040504020204" pitchFamily="49" charset="0"/>
              </a:rPr>
              <a:t>=1,defaultValue=0</a:t>
            </a:r>
          </a:p>
        </p:txBody>
      </p:sp>
    </p:spTree>
    <p:extLst>
      <p:ext uri="{BB962C8B-B14F-4D97-AF65-F5344CB8AC3E}">
        <p14:creationId xmlns:p14="http://schemas.microsoft.com/office/powerpoint/2010/main" val="19564245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95FF-E012-4272-9AA6-C6151E40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Change in Resource Consumption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E8F4B-2818-49E6-A1C9-2902AF52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4102726"/>
          </a:xfrm>
        </p:spPr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Bad coding leads to higher costs?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Memory Usage</a:t>
            </a:r>
          </a:p>
          <a:p>
            <a:pPr lvl="1"/>
            <a:r>
              <a:rPr lang="en-US" dirty="0"/>
              <a:t>Bytes Sent/Received</a:t>
            </a:r>
          </a:p>
          <a:p>
            <a:pPr lvl="1"/>
            <a:r>
              <a:rPr lang="en-US" dirty="0"/>
              <a:t>Overall CPU</a:t>
            </a:r>
          </a:p>
          <a:p>
            <a:pPr lvl="1"/>
            <a:r>
              <a:rPr lang="en-US" dirty="0"/>
              <a:t>CPU per Transaction Type</a:t>
            </a:r>
          </a:p>
          <a:p>
            <a:r>
              <a:rPr lang="en-US" dirty="0"/>
              <a:t>How to query?</a:t>
            </a:r>
          </a:p>
          <a:p>
            <a:pPr lvl="1"/>
            <a:r>
              <a:rPr lang="en-US" dirty="0"/>
              <a:t>Some through CloudWatch API</a:t>
            </a:r>
          </a:p>
          <a:p>
            <a:pPr lvl="1"/>
            <a:r>
              <a:rPr lang="en-US" dirty="0"/>
              <a:t>Dynatrace Timeseries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0343E-94BD-4D96-ABC7-83BC48FE5E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3861" y="1103049"/>
            <a:ext cx="5720436" cy="246707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DCC0BA-D006-478E-9580-0736A271AC10}"/>
              </a:ext>
            </a:extLst>
          </p:cNvPr>
          <p:cNvSpPr/>
          <p:nvPr/>
        </p:nvSpPr>
        <p:spPr bwMode="auto">
          <a:xfrm>
            <a:off x="6955465" y="1798194"/>
            <a:ext cx="1054396" cy="109031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E6D37E-89C5-4E00-A093-B6A58C74979C}"/>
              </a:ext>
            </a:extLst>
          </p:cNvPr>
          <p:cNvSpPr/>
          <p:nvPr/>
        </p:nvSpPr>
        <p:spPr bwMode="auto">
          <a:xfrm>
            <a:off x="8402673" y="1798194"/>
            <a:ext cx="1598577" cy="127638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1C008-DFA9-4811-8CC1-43B55E76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2326"/>
            <a:ext cx="4350358" cy="102408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1C4EBF-C3CC-4EB3-A51C-25635B8A5171}"/>
              </a:ext>
            </a:extLst>
          </p:cNvPr>
          <p:cNvSpPr/>
          <p:nvPr/>
        </p:nvSpPr>
        <p:spPr bwMode="auto">
          <a:xfrm>
            <a:off x="9852707" y="4017946"/>
            <a:ext cx="571868" cy="1028460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8978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6E77-D6DA-4331-89C0-38CB1FD9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Change in Dependencies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576AB-87D2-4B66-9F8B-9C490915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4102726"/>
          </a:xfrm>
        </p:spPr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Do we have new dependencies? On Purpose?</a:t>
            </a:r>
          </a:p>
          <a:p>
            <a:pPr lvl="1"/>
            <a:r>
              <a:rPr lang="en-US" dirty="0"/>
              <a:t>Are we connecting to the services we are supposed to connect?</a:t>
            </a:r>
          </a:p>
          <a:p>
            <a:pPr lvl="1"/>
            <a:r>
              <a:rPr lang="en-US" dirty="0"/>
              <a:t>How many container instances are required?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Number of incoming / outgoing dependencies</a:t>
            </a:r>
          </a:p>
          <a:p>
            <a:pPr lvl="1"/>
            <a:r>
              <a:rPr lang="en-US" dirty="0"/>
              <a:t>Number of instances running on</a:t>
            </a:r>
          </a:p>
          <a:p>
            <a:r>
              <a:rPr lang="de-AT" dirty="0"/>
              <a:t>H</a:t>
            </a:r>
            <a:r>
              <a:rPr lang="en-US" dirty="0"/>
              <a:t>ow to query?</a:t>
            </a:r>
          </a:p>
          <a:p>
            <a:pPr lvl="1"/>
            <a:r>
              <a:rPr lang="de-AT" dirty="0"/>
              <a:t>Maybe </a:t>
            </a:r>
            <a:r>
              <a:rPr lang="de-AT" dirty="0" err="1"/>
              <a:t>CloudWatch</a:t>
            </a:r>
            <a:r>
              <a:rPr lang="de-AT" dirty="0"/>
              <a:t> API</a:t>
            </a:r>
          </a:p>
          <a:p>
            <a:pPr lvl="1"/>
            <a:r>
              <a:rPr lang="de-AT" dirty="0"/>
              <a:t>Dynatrace </a:t>
            </a:r>
            <a:r>
              <a:rPr lang="de-AT" dirty="0" err="1"/>
              <a:t>SmartScape</a:t>
            </a:r>
            <a:r>
              <a:rPr lang="de-AT" dirty="0"/>
              <a:t> API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264FF-1C54-499A-8CBC-66D101DE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86" y="2427768"/>
            <a:ext cx="5527568" cy="36327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23CD62-4983-4F15-8C11-8665E0C7F204}"/>
              </a:ext>
            </a:extLst>
          </p:cNvPr>
          <p:cNvSpPr/>
          <p:nvPr/>
        </p:nvSpPr>
        <p:spPr bwMode="auto">
          <a:xfrm>
            <a:off x="6866860" y="3792279"/>
            <a:ext cx="903768" cy="451883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74C779-F8E6-4D02-8229-2F6C09E233F1}"/>
              </a:ext>
            </a:extLst>
          </p:cNvPr>
          <p:cNvSpPr/>
          <p:nvPr/>
        </p:nvSpPr>
        <p:spPr bwMode="auto">
          <a:xfrm>
            <a:off x="9776046" y="3340395"/>
            <a:ext cx="903768" cy="90376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52FF11-CC2F-4255-BBA8-4AE8E2E64BFB}"/>
              </a:ext>
            </a:extLst>
          </p:cNvPr>
          <p:cNvSpPr/>
          <p:nvPr/>
        </p:nvSpPr>
        <p:spPr bwMode="auto">
          <a:xfrm>
            <a:off x="6119628" y="4559262"/>
            <a:ext cx="5301511" cy="135066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83560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6524E4-AC6C-499B-B487-231D1B6B8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09"/>
          <a:stretch/>
        </p:blipFill>
        <p:spPr>
          <a:xfrm>
            <a:off x="4347613" y="2275311"/>
            <a:ext cx="7434292" cy="3451894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EBB6B3D-AB2B-435B-8C9D-E894838C0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75" y="1189303"/>
            <a:ext cx="11652250" cy="3023969"/>
          </a:xfrm>
        </p:spPr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Did we introduce new “hidden” exceptions?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Total Exceptions</a:t>
            </a:r>
          </a:p>
          <a:p>
            <a:pPr lvl="1"/>
            <a:r>
              <a:rPr lang="en-US" dirty="0"/>
              <a:t>Exceptions by </a:t>
            </a:r>
            <a:r>
              <a:rPr lang="en-US" dirty="0" err="1"/>
              <a:t>Class&amp;Service</a:t>
            </a:r>
            <a:endParaRPr lang="en-US" dirty="0"/>
          </a:p>
          <a:p>
            <a:r>
              <a:rPr lang="de-AT" dirty="0"/>
              <a:t>H</a:t>
            </a:r>
            <a:r>
              <a:rPr lang="en-US" dirty="0"/>
              <a:t>ow to query?</a:t>
            </a:r>
            <a:endParaRPr lang="de-AT" dirty="0"/>
          </a:p>
          <a:p>
            <a:pPr lvl="1"/>
            <a:r>
              <a:rPr lang="de-AT" dirty="0"/>
              <a:t>Dynatrace </a:t>
            </a:r>
            <a:r>
              <a:rPr lang="de-AT" dirty="0" err="1"/>
              <a:t>Timeseries</a:t>
            </a:r>
            <a:r>
              <a:rPr lang="de-AT" dirty="0"/>
              <a:t> API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103F5-BCDE-40FF-A11D-BD2BFCF8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Change in Application Exception Handling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338F93-4DEE-440F-A693-56016B23D580}"/>
              </a:ext>
            </a:extLst>
          </p:cNvPr>
          <p:cNvSpPr/>
          <p:nvPr/>
        </p:nvSpPr>
        <p:spPr bwMode="auto">
          <a:xfrm>
            <a:off x="11128749" y="4793510"/>
            <a:ext cx="575930" cy="933695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252938-D34A-452C-BCFB-2F0923D9CEA5}"/>
              </a:ext>
            </a:extLst>
          </p:cNvPr>
          <p:cNvSpPr/>
          <p:nvPr/>
        </p:nvSpPr>
        <p:spPr bwMode="auto">
          <a:xfrm>
            <a:off x="6400209" y="2851961"/>
            <a:ext cx="803349" cy="1220183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3090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CEDC-76DD-4C0B-BDE9-35AE04D5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Change in Performance Behavior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53345E-F438-41A2-BEE6-1795ED02E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4102726"/>
          </a:xfrm>
        </p:spPr>
        <p:txBody>
          <a:bodyPr/>
          <a:lstStyle/>
          <a:p>
            <a:r>
              <a:rPr lang="en-US" dirty="0"/>
              <a:t>Use Case</a:t>
            </a:r>
          </a:p>
          <a:p>
            <a:pPr lvl="1"/>
            <a:r>
              <a:rPr lang="en-US" dirty="0"/>
              <a:t>Are we jeopardizing our SLAs?</a:t>
            </a:r>
          </a:p>
          <a:p>
            <a:pPr lvl="1"/>
            <a:r>
              <a:rPr lang="en-US" dirty="0"/>
              <a:t>Does load balancing work?</a:t>
            </a:r>
          </a:p>
          <a:p>
            <a:pPr lvl="1"/>
            <a:r>
              <a:rPr lang="en-US" dirty="0"/>
              <a:t>Difference between Canaries?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Response Time (Percentiles)</a:t>
            </a:r>
          </a:p>
          <a:p>
            <a:pPr lvl="1"/>
            <a:r>
              <a:rPr lang="en-US" dirty="0"/>
              <a:t>Throughput &amp; Perf per Instance / Canary</a:t>
            </a:r>
          </a:p>
          <a:p>
            <a:r>
              <a:rPr lang="en-US" dirty="0"/>
              <a:t>How to Query</a:t>
            </a:r>
          </a:p>
          <a:p>
            <a:pPr lvl="1"/>
            <a:r>
              <a:rPr lang="en-US" dirty="0"/>
              <a:t>Dynatrace Timeseries API</a:t>
            </a:r>
          </a:p>
          <a:p>
            <a:pPr lvl="1"/>
            <a:r>
              <a:rPr lang="en-US" dirty="0"/>
              <a:t>Dynatrace </a:t>
            </a:r>
            <a:r>
              <a:rPr lang="en-US" dirty="0" err="1"/>
              <a:t>Smartscape</a:t>
            </a:r>
            <a:r>
              <a:rPr lang="en-US" dirty="0"/>
              <a:t>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7D84A-7824-4C42-9AB0-06230624F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629" y="1208896"/>
            <a:ext cx="6119813" cy="22939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38229D-EF3A-4705-A27E-64180106C38C}"/>
              </a:ext>
            </a:extLst>
          </p:cNvPr>
          <p:cNvSpPr/>
          <p:nvPr/>
        </p:nvSpPr>
        <p:spPr bwMode="auto">
          <a:xfrm>
            <a:off x="7200698" y="3200429"/>
            <a:ext cx="2631558" cy="27117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D2253-17D0-4294-A42D-3C4B60D22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41" y="4120744"/>
            <a:ext cx="7776304" cy="19605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E4104A-26B4-49F2-B734-B3E85D54359C}"/>
              </a:ext>
            </a:extLst>
          </p:cNvPr>
          <p:cNvSpPr/>
          <p:nvPr/>
        </p:nvSpPr>
        <p:spPr bwMode="auto">
          <a:xfrm>
            <a:off x="4108210" y="4240736"/>
            <a:ext cx="1744956" cy="280583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3972AB-647D-44E3-9803-25233A2BD1C6}"/>
              </a:ext>
            </a:extLst>
          </p:cNvPr>
          <p:cNvSpPr/>
          <p:nvPr/>
        </p:nvSpPr>
        <p:spPr bwMode="auto">
          <a:xfrm>
            <a:off x="8941958" y="4425275"/>
            <a:ext cx="2879652" cy="1714681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507B0E-E0AB-40BF-B64C-1C3E452F454E}"/>
              </a:ext>
            </a:extLst>
          </p:cNvPr>
          <p:cNvSpPr/>
          <p:nvPr/>
        </p:nvSpPr>
        <p:spPr bwMode="auto">
          <a:xfrm>
            <a:off x="6142249" y="4775808"/>
            <a:ext cx="968744" cy="544063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C5043F-FAD8-4807-81EB-4F6E6873F802}"/>
              </a:ext>
            </a:extLst>
          </p:cNvPr>
          <p:cNvSpPr/>
          <p:nvPr/>
        </p:nvSpPr>
        <p:spPr bwMode="auto">
          <a:xfrm>
            <a:off x="6133389" y="5447787"/>
            <a:ext cx="968744" cy="544063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5735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13CD-7EBC-4A99-AABF-C3E0526A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Change in Error Behavior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CB818-3462-4E7E-9C4D-D8FA63818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80"/>
            <a:ext cx="11653521" cy="3383555"/>
          </a:xfrm>
        </p:spPr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New unexpected error conditions?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HTTP Failure Rate</a:t>
            </a:r>
          </a:p>
          <a:p>
            <a:pPr lvl="1"/>
            <a:r>
              <a:rPr lang="en-US" dirty="0"/>
              <a:t>JavaScript Error Rate</a:t>
            </a:r>
          </a:p>
          <a:p>
            <a:r>
              <a:rPr lang="en-US" dirty="0"/>
              <a:t>Query through</a:t>
            </a:r>
          </a:p>
          <a:p>
            <a:pPr lvl="1"/>
            <a:r>
              <a:rPr lang="en-US" dirty="0"/>
              <a:t>RUM Solution</a:t>
            </a:r>
          </a:p>
          <a:p>
            <a:pPr lvl="1"/>
            <a:r>
              <a:rPr lang="en-US" dirty="0"/>
              <a:t>Dynatrace Timeseries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33411-B5CB-4E0E-A808-B0A93D9D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357" y="953648"/>
            <a:ext cx="6000750" cy="265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729CC-1333-440A-B51C-6D3D6787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357" y="3763338"/>
            <a:ext cx="6334125" cy="23971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A0B56D-08A7-4AB8-AAE3-078AE70CE4D0}"/>
              </a:ext>
            </a:extLst>
          </p:cNvPr>
          <p:cNvSpPr/>
          <p:nvPr/>
        </p:nvSpPr>
        <p:spPr bwMode="auto">
          <a:xfrm>
            <a:off x="6937744" y="3341533"/>
            <a:ext cx="2923953" cy="27117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A1BEB9-63D4-4729-852F-1BA3176FF7ED}"/>
              </a:ext>
            </a:extLst>
          </p:cNvPr>
          <p:cNvSpPr/>
          <p:nvPr/>
        </p:nvSpPr>
        <p:spPr bwMode="auto">
          <a:xfrm>
            <a:off x="6379534" y="4350784"/>
            <a:ext cx="558210" cy="1553569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3973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13CD-7EBC-4A99-AABF-C3E0526A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Change in End User Scenarios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1CE6FB-3514-4BE9-B0A7-243ACC4E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3743141"/>
          </a:xfrm>
        </p:spPr>
        <p:txBody>
          <a:bodyPr/>
          <a:lstStyle/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Average number of page requests per user increased?</a:t>
            </a:r>
          </a:p>
          <a:p>
            <a:pPr lvl="1"/>
            <a:r>
              <a:rPr lang="en-US" dirty="0"/>
              <a:t>How does this impact resource and capacity requirements?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Number of User Interactions / Session</a:t>
            </a:r>
          </a:p>
          <a:p>
            <a:pPr lvl="1"/>
            <a:r>
              <a:rPr lang="en-US" dirty="0"/>
              <a:t>Page Sizes, Number of Resources</a:t>
            </a:r>
          </a:p>
          <a:p>
            <a:r>
              <a:rPr lang="en-US" dirty="0"/>
              <a:t>Query through</a:t>
            </a:r>
          </a:p>
          <a:p>
            <a:pPr lvl="1"/>
            <a:r>
              <a:rPr lang="en-US" dirty="0"/>
              <a:t>Real User Monitoring Solution</a:t>
            </a:r>
          </a:p>
          <a:p>
            <a:pPr lvl="1"/>
            <a:r>
              <a:rPr lang="en-US" dirty="0"/>
              <a:t>Dynatrace Timeseries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E8D56-8D50-432B-9B40-C8BFDEAC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80" y="1095918"/>
            <a:ext cx="2444750" cy="1484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D0825-D252-49A6-9186-B7A4315B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72" y="2819249"/>
            <a:ext cx="6342063" cy="310356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303F1F-59C5-4383-98FD-22CAA8D90EF1}"/>
              </a:ext>
            </a:extLst>
          </p:cNvPr>
          <p:cNvSpPr/>
          <p:nvPr/>
        </p:nvSpPr>
        <p:spPr bwMode="auto">
          <a:xfrm>
            <a:off x="9897139" y="1913861"/>
            <a:ext cx="983513" cy="398721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B46B02-763A-47CE-B0D1-1370562FB53E}"/>
              </a:ext>
            </a:extLst>
          </p:cNvPr>
          <p:cNvSpPr/>
          <p:nvPr/>
        </p:nvSpPr>
        <p:spPr bwMode="auto">
          <a:xfrm>
            <a:off x="6707372" y="5668821"/>
            <a:ext cx="3491023" cy="271178"/>
          </a:xfrm>
          <a:prstGeom prst="roundRect">
            <a:avLst/>
          </a:prstGeom>
          <a:noFill/>
          <a:ln w="3810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949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17EF-11B6-4FFD-A0B7-AD5F9473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of Metrics we just discussed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137C4-A655-49D1-820D-766745B72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5826760" cy="4946803"/>
          </a:xfrm>
        </p:spPr>
        <p:txBody>
          <a:bodyPr/>
          <a:lstStyle/>
          <a:p>
            <a:r>
              <a:rPr lang="en-US"/>
              <a:t>Logging</a:t>
            </a:r>
          </a:p>
          <a:p>
            <a:pPr lvl="1"/>
            <a:r>
              <a:rPr lang="en-US"/>
              <a:t>Total Log Size</a:t>
            </a:r>
          </a:p>
          <a:p>
            <a:pPr lvl="1"/>
            <a:r>
              <a:rPr lang="en-US"/>
              <a:t>Number of Total and Critical Log Messages</a:t>
            </a:r>
          </a:p>
          <a:p>
            <a:r>
              <a:rPr lang="en-US"/>
              <a:t>Resources</a:t>
            </a:r>
          </a:p>
          <a:p>
            <a:pPr lvl="1"/>
            <a:r>
              <a:rPr lang="en-US"/>
              <a:t>Memory Usage</a:t>
            </a:r>
          </a:p>
          <a:p>
            <a:pPr lvl="1"/>
            <a:r>
              <a:rPr lang="en-US"/>
              <a:t>Bytes Sent/Received</a:t>
            </a:r>
          </a:p>
          <a:p>
            <a:pPr lvl="1"/>
            <a:r>
              <a:rPr lang="en-US"/>
              <a:t>Overall CPU</a:t>
            </a:r>
          </a:p>
          <a:p>
            <a:pPr lvl="1"/>
            <a:r>
              <a:rPr lang="en-US"/>
              <a:t>CPU per Transaction Type</a:t>
            </a:r>
          </a:p>
          <a:p>
            <a:r>
              <a:rPr lang="en-US"/>
              <a:t>Dependencies</a:t>
            </a:r>
          </a:p>
          <a:p>
            <a:pPr lvl="1"/>
            <a:r>
              <a:rPr lang="en-US"/>
              <a:t>Number of incoming / outgoing dependencies</a:t>
            </a:r>
          </a:p>
          <a:p>
            <a:pPr lvl="1"/>
            <a:r>
              <a:rPr lang="en-US"/>
              <a:t>Number of instances running on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0A63D4-79EE-4073-BDCE-18E59F72EC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75884" y="1189176"/>
            <a:ext cx="5254643" cy="5308184"/>
          </a:xfrm>
        </p:spPr>
        <p:txBody>
          <a:bodyPr/>
          <a:lstStyle/>
          <a:p>
            <a:r>
              <a:rPr lang="en-US"/>
              <a:t>Exceptions</a:t>
            </a:r>
          </a:p>
          <a:p>
            <a:pPr lvl="1"/>
            <a:r>
              <a:rPr lang="en-US"/>
              <a:t>Total Exceptions</a:t>
            </a:r>
          </a:p>
          <a:p>
            <a:pPr lvl="1"/>
            <a:r>
              <a:rPr lang="en-US"/>
              <a:t>Exceptions by Class&amp;Service</a:t>
            </a:r>
          </a:p>
          <a:p>
            <a:r>
              <a:rPr lang="en-US"/>
              <a:t>Performance</a:t>
            </a:r>
          </a:p>
          <a:p>
            <a:pPr lvl="1"/>
            <a:r>
              <a:rPr lang="en-US"/>
              <a:t>Response Time (Percentiles)</a:t>
            </a:r>
          </a:p>
          <a:p>
            <a:pPr lvl="1"/>
            <a:r>
              <a:rPr lang="en-US"/>
              <a:t>Throughput &amp; Perf per Instance</a:t>
            </a:r>
          </a:p>
          <a:p>
            <a:r>
              <a:rPr lang="en-US"/>
              <a:t>Errors</a:t>
            </a:r>
          </a:p>
          <a:p>
            <a:pPr lvl="1"/>
            <a:r>
              <a:rPr lang="en-US"/>
              <a:t>HTTP Failure Rate</a:t>
            </a:r>
          </a:p>
          <a:p>
            <a:pPr lvl="1"/>
            <a:r>
              <a:rPr lang="en-US"/>
              <a:t>JavaScript Error Rate</a:t>
            </a:r>
          </a:p>
          <a:p>
            <a:r>
              <a:rPr lang="en-US"/>
              <a:t>End User Scenarios</a:t>
            </a:r>
          </a:p>
          <a:p>
            <a:pPr lvl="1"/>
            <a:r>
              <a:rPr lang="en-US"/>
              <a:t>Number of User Interactions / Session</a:t>
            </a:r>
          </a:p>
          <a:p>
            <a:pPr lvl="1"/>
            <a:r>
              <a:rPr lang="en-US"/>
              <a:t>Page Sizes, Number of Resources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622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6395-EFFF-4E29-8AB6-1FD8E6F5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 Curtis Bray (</a:t>
            </a:r>
            <a:r>
              <a:rPr lang="en-US" dirty="0" err="1"/>
              <a:t>re:Invent</a:t>
            </a:r>
            <a:r>
              <a:rPr lang="en-US" dirty="0"/>
              <a:t> 2017)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E8027-06B2-43BB-BB5B-1FFDD471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413" y="1299339"/>
            <a:ext cx="6982239" cy="48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993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Keep Your Azure DevOps 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652368"/>
            <a:ext cx="8398079" cy="450416"/>
          </a:xfrm>
        </p:spPr>
        <p:txBody>
          <a:bodyPr>
            <a:noAutofit/>
          </a:bodyPr>
          <a:lstStyle/>
          <a:p>
            <a:r>
              <a:rPr lang="en-US" dirty="0"/>
              <a:t>Use this table to keep all necessary values necessary for the workshop</a:t>
            </a:r>
          </a:p>
          <a:p>
            <a:r>
              <a:rPr lang="en-US" dirty="0"/>
              <a:t>Copy this table and paste into a convenient place such as OneNote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F38745-E385-45C9-A83D-BD0F01CF2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154566"/>
              </p:ext>
            </p:extLst>
          </p:nvPr>
        </p:nvGraphicFramePr>
        <p:xfrm>
          <a:off x="196391" y="1893216"/>
          <a:ext cx="11672161" cy="3423920"/>
        </p:xfrm>
        <a:graphic>
          <a:graphicData uri="http://schemas.openxmlformats.org/drawingml/2006/table">
            <a:tbl>
              <a:tblPr/>
              <a:tblGrid>
                <a:gridCol w="4253845">
                  <a:extLst>
                    <a:ext uri="{9D8B030D-6E8A-4147-A177-3AD203B41FA5}">
                      <a16:colId xmlns:a16="http://schemas.microsoft.com/office/drawing/2014/main" val="3231082974"/>
                    </a:ext>
                  </a:extLst>
                </a:gridCol>
                <a:gridCol w="7418316">
                  <a:extLst>
                    <a:ext uri="{9D8B030D-6E8A-4147-A177-3AD203B41FA5}">
                      <a16:colId xmlns:a16="http://schemas.microsoft.com/office/drawing/2014/main" val="3207980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VSTS URL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https://dev.azure.com/YourOrg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713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 ( Expires on April 3 2018)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408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Dynatrace_Tenant: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https://YourTenant.sprint.dynatracelabs.com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44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Dynatrace_Tenant_Token: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613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Dynatrace_API_TOKEN: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522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SelfHealing Function URL: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https://hotday-YourName-selfhealingfunction.azurewebsites.net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051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SelfHealing URL for Problem Notification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?name=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YourName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75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MonspecValidation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Function URL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https://hotday-YourName-monspecvalidation.azurewebsites.net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529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UnbreakablePipelienGate Function URL: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https://hotday-YourName-monspecvalidation.azurewebsites.net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/api/validatePerfSig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629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MonspecValidation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Function Token: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238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037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9038-B6B0-48F3-A06E-48C1EDF1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Thomas Steinmaurer @ Dynatrace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47840-C38F-4686-917B-47166033F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522" y="1089813"/>
            <a:ext cx="7122633" cy="280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A13F968-3110-437F-BAD0-D15C14F812B1}"/>
              </a:ext>
            </a:extLst>
          </p:cNvPr>
          <p:cNvSpPr/>
          <p:nvPr/>
        </p:nvSpPr>
        <p:spPr>
          <a:xfrm>
            <a:off x="644052" y="1544044"/>
            <a:ext cx="2641520" cy="625793"/>
          </a:xfrm>
          <a:prstGeom prst="wedgeRectCallout">
            <a:avLst>
              <a:gd name="adj1" fmla="val 16228"/>
              <a:gd name="adj2" fmla="val 111881"/>
            </a:avLst>
          </a:prstGeom>
          <a:solidFill>
            <a:schemeClr val="accent6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22">
              <a:defRPr/>
            </a:pPr>
            <a:r>
              <a:rPr lang="en-US" b="1" i="1" kern="0" dirty="0">
                <a:solidFill>
                  <a:schemeClr val="bg1"/>
                </a:solidFill>
                <a:latin typeface="Calibri" panose="020F0502020204030204"/>
              </a:rPr>
              <a:t>“Performance Signature”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C87E0AC-5069-421D-8FCD-0396A0191CD7}"/>
              </a:ext>
            </a:extLst>
          </p:cNvPr>
          <p:cNvSpPr/>
          <p:nvPr/>
        </p:nvSpPr>
        <p:spPr>
          <a:xfrm>
            <a:off x="3398103" y="1544045"/>
            <a:ext cx="2641520" cy="625793"/>
          </a:xfrm>
          <a:prstGeom prst="wedgeRectCallout">
            <a:avLst>
              <a:gd name="adj1" fmla="val -21415"/>
              <a:gd name="adj2" fmla="val 96042"/>
            </a:avLst>
          </a:prstGeom>
          <a:solidFill>
            <a:schemeClr val="accent4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22">
              <a:defRPr/>
            </a:pPr>
            <a:r>
              <a:rPr lang="en-US" b="1" i="1" kern="0" dirty="0">
                <a:solidFill>
                  <a:schemeClr val="bg1"/>
                </a:solidFill>
                <a:latin typeface="Calibri" panose="020F0502020204030204"/>
              </a:rPr>
              <a:t>“Performance Signature” 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51CE70F-C7B2-4448-9EE6-E31F6F452C21}"/>
              </a:ext>
            </a:extLst>
          </p:cNvPr>
          <p:cNvSpPr/>
          <p:nvPr/>
        </p:nvSpPr>
        <p:spPr>
          <a:xfrm rot="16200000" flipH="1">
            <a:off x="2230345" y="2349771"/>
            <a:ext cx="302987" cy="786344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6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1219122">
              <a:defRPr/>
            </a:pPr>
            <a:endParaRPr lang="en-US" sz="24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C37B39E-4529-4DD1-A19B-649A3C1D30D6}"/>
              </a:ext>
            </a:extLst>
          </p:cNvPr>
          <p:cNvSpPr/>
          <p:nvPr/>
        </p:nvSpPr>
        <p:spPr>
          <a:xfrm rot="16200000" flipH="1">
            <a:off x="4029749" y="2213700"/>
            <a:ext cx="261302" cy="797187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4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1219122"/>
            <a:endParaRPr lang="en-US" sz="2400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362AE-F1B6-4B7B-BF3F-979D58DED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77" y="2553701"/>
            <a:ext cx="9615778" cy="383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ular Callout 7">
            <a:extLst>
              <a:ext uri="{FF2B5EF4-FFF2-40B4-BE49-F238E27FC236}">
                <a16:creationId xmlns:a16="http://schemas.microsoft.com/office/drawing/2014/main" id="{402D6A3C-5F56-4F42-A0F1-B8CDBA3AB93A}"/>
              </a:ext>
            </a:extLst>
          </p:cNvPr>
          <p:cNvSpPr/>
          <p:nvPr/>
        </p:nvSpPr>
        <p:spPr>
          <a:xfrm>
            <a:off x="8694998" y="1539508"/>
            <a:ext cx="2641520" cy="625793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22">
              <a:defRPr/>
            </a:pPr>
            <a:r>
              <a:rPr lang="en-US" b="1" i="1" kern="0" dirty="0">
                <a:solidFill>
                  <a:schemeClr val="bg1"/>
                </a:solidFill>
                <a:latin typeface="Calibri" panose="020F0502020204030204"/>
              </a:rPr>
              <a:t>“Performance Signature” 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36118D-15BD-41AF-8BD0-8EC1581E55A9}"/>
              </a:ext>
            </a:extLst>
          </p:cNvPr>
          <p:cNvSpPr/>
          <p:nvPr/>
        </p:nvSpPr>
        <p:spPr>
          <a:xfrm>
            <a:off x="9179326" y="2518214"/>
            <a:ext cx="529218" cy="392753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/>
            <a:endParaRPr lang="en-US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ular Callout 7">
            <a:extLst>
              <a:ext uri="{FF2B5EF4-FFF2-40B4-BE49-F238E27FC236}">
                <a16:creationId xmlns:a16="http://schemas.microsoft.com/office/drawing/2014/main" id="{8381AB33-020F-4436-8E8E-2D1331417C7E}"/>
              </a:ext>
            </a:extLst>
          </p:cNvPr>
          <p:cNvSpPr/>
          <p:nvPr/>
        </p:nvSpPr>
        <p:spPr>
          <a:xfrm>
            <a:off x="176925" y="4265909"/>
            <a:ext cx="2133353" cy="915587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22">
              <a:defRPr/>
            </a:pPr>
            <a:r>
              <a:rPr lang="en-US" b="1" i="1" kern="0" dirty="0">
                <a:solidFill>
                  <a:schemeClr val="bg1"/>
                </a:solidFill>
                <a:latin typeface="Calibri" panose="020F0502020204030204"/>
              </a:rPr>
              <a:t>“Multiple Metrics” 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compared to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prev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15" name="Rectangular Callout 7">
            <a:extLst>
              <a:ext uri="{FF2B5EF4-FFF2-40B4-BE49-F238E27FC236}">
                <a16:creationId xmlns:a16="http://schemas.microsoft.com/office/drawing/2014/main" id="{DE8DAB04-A0D2-4FB7-A41F-2B5782468775}"/>
              </a:ext>
            </a:extLst>
          </p:cNvPr>
          <p:cNvSpPr/>
          <p:nvPr/>
        </p:nvSpPr>
        <p:spPr>
          <a:xfrm>
            <a:off x="800572" y="5930549"/>
            <a:ext cx="3019411" cy="570793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22">
              <a:defRPr/>
            </a:pPr>
            <a:r>
              <a:rPr lang="en-US" b="1" i="1" kern="0" dirty="0">
                <a:solidFill>
                  <a:schemeClr val="bg1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1219122">
              <a:defRPr/>
            </a:pP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1227298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28C1-45EF-4494-8910-DFA1CA29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“Build Validation / Monitoring as Code”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93865A-DBFB-4F58-BFF6-5A1A56F806DB}"/>
              </a:ext>
            </a:extLst>
          </p:cNvPr>
          <p:cNvSpPr/>
          <p:nvPr/>
        </p:nvSpPr>
        <p:spPr>
          <a:xfrm>
            <a:off x="708818" y="1058925"/>
            <a:ext cx="10774365" cy="48936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363"/>
            <a:r>
              <a:rPr lang="en-US" sz="12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12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“p90", // min, max, avg, sum, median, count, percentile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"lower"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smartscape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toRelationships:calls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</a:t>
            </a:r>
            <a:r>
              <a:rPr lang="en-US" sz="12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      // Validate that we only call to the one backend service and nowhere else!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914363"/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DC4DD6-5466-4BDA-9308-76EEEF2CCC18}"/>
              </a:ext>
            </a:extLst>
          </p:cNvPr>
          <p:cNvSpPr/>
          <p:nvPr/>
        </p:nvSpPr>
        <p:spPr>
          <a:xfrm flipH="1">
            <a:off x="4585353" y="1247860"/>
            <a:ext cx="6261102" cy="756036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>
              <a:defRPr/>
            </a:pPr>
            <a:r>
              <a:rPr lang="en-US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4A0D82-E7D0-47EC-9922-11DE5B2C38CA}"/>
              </a:ext>
            </a:extLst>
          </p:cNvPr>
          <p:cNvSpPr/>
          <p:nvPr/>
        </p:nvSpPr>
        <p:spPr>
          <a:xfrm flipH="1">
            <a:off x="5283854" y="4476087"/>
            <a:ext cx="4787799" cy="756036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3">
              <a:defRPr/>
            </a:pPr>
            <a:r>
              <a:rPr lang="en-US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Dependencies</a:t>
            </a:r>
            <a:r>
              <a:rPr lang="en-US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How many involved services?</a:t>
            </a:r>
          </a:p>
        </p:txBody>
      </p:sp>
    </p:spTree>
    <p:extLst>
      <p:ext uri="{BB962C8B-B14F-4D97-AF65-F5344CB8AC3E}">
        <p14:creationId xmlns:p14="http://schemas.microsoft.com/office/powerpoint/2010/main" val="348475401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99F18-5648-4D7D-AC7E-5E781BD1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Healing with Azure Functions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678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3D05-2826-44EF-B7FF-7F21882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Self-Healing: Path to Autonomous 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58A67-529D-44BA-95A0-649AB6E114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86" y="2632516"/>
            <a:ext cx="2859940" cy="449508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859B62-16EF-4006-B0DF-624CD40C652B}"/>
              </a:ext>
            </a:extLst>
          </p:cNvPr>
          <p:cNvCxnSpPr>
            <a:cxnSpLocks/>
          </p:cNvCxnSpPr>
          <p:nvPr/>
        </p:nvCxnSpPr>
        <p:spPr>
          <a:xfrm flipV="1">
            <a:off x="2923787" y="2414218"/>
            <a:ext cx="9068658" cy="32455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  <a:miter lim="800000"/>
          </a:ln>
          <a:effectLst/>
        </p:spPr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A61466-F830-4236-BABF-7D83B5FA58AF}"/>
              </a:ext>
            </a:extLst>
          </p:cNvPr>
          <p:cNvSpPr/>
          <p:nvPr/>
        </p:nvSpPr>
        <p:spPr>
          <a:xfrm>
            <a:off x="2939305" y="2446671"/>
            <a:ext cx="2059907" cy="769443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18">
              <a:defRPr/>
            </a:pPr>
            <a:r>
              <a:rPr lang="en-US" sz="1400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61FBDA-7C99-4546-A33E-678DDB5FD882}"/>
              </a:ext>
            </a:extLst>
          </p:cNvPr>
          <p:cNvSpPr/>
          <p:nvPr/>
        </p:nvSpPr>
        <p:spPr>
          <a:xfrm>
            <a:off x="5221688" y="3202625"/>
            <a:ext cx="429208" cy="39586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8">
              <a:defRPr/>
            </a:pPr>
            <a:r>
              <a:rPr lang="en-US" kern="0" dirty="0">
                <a:solidFill>
                  <a:srgbClr val="444444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87E01-1EA1-456F-AF05-48C1E93B75DB}"/>
              </a:ext>
            </a:extLst>
          </p:cNvPr>
          <p:cNvSpPr txBox="1"/>
          <p:nvPr/>
        </p:nvSpPr>
        <p:spPr>
          <a:xfrm>
            <a:off x="5731501" y="3229157"/>
            <a:ext cx="604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defRPr/>
            </a:pPr>
            <a:r>
              <a:rPr lang="en-US" i="1" kern="0" dirty="0">
                <a:solidFill>
                  <a:srgbClr val="444444"/>
                </a:solidFill>
                <a:latin typeface="Amazon Ember"/>
              </a:rPr>
              <a:t>CPU Exhausted? </a:t>
            </a:r>
            <a:r>
              <a:rPr lang="en-US" kern="0" dirty="0">
                <a:solidFill>
                  <a:srgbClr val="444444"/>
                </a:solidFill>
                <a:latin typeface="Amazon Ember"/>
              </a:rPr>
              <a:t>Add a new service instance to distribute load!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B2248E-5FB2-4513-9266-3063F5EF9522}"/>
              </a:ext>
            </a:extLst>
          </p:cNvPr>
          <p:cNvSpPr/>
          <p:nvPr/>
        </p:nvSpPr>
        <p:spPr>
          <a:xfrm>
            <a:off x="5221688" y="4209253"/>
            <a:ext cx="429208" cy="39586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8">
              <a:defRPr/>
            </a:pPr>
            <a:r>
              <a:rPr lang="en-US" kern="0" dirty="0">
                <a:solidFill>
                  <a:srgbClr val="444444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5A32B-BE56-48E2-A672-BFA94348AC3E}"/>
              </a:ext>
            </a:extLst>
          </p:cNvPr>
          <p:cNvSpPr txBox="1"/>
          <p:nvPr/>
        </p:nvSpPr>
        <p:spPr>
          <a:xfrm>
            <a:off x="5731498" y="4222520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defRPr/>
            </a:pPr>
            <a:r>
              <a:rPr lang="en-US" i="1" kern="0" dirty="0">
                <a:solidFill>
                  <a:srgbClr val="444444"/>
                </a:solidFill>
                <a:latin typeface="Amazon Ember"/>
              </a:rPr>
              <a:t>Caused by Canary Release? </a:t>
            </a:r>
            <a:r>
              <a:rPr lang="en-US" kern="0" dirty="0">
                <a:solidFill>
                  <a:srgbClr val="444444"/>
                </a:solidFill>
                <a:latin typeface="Amazon Ember"/>
              </a:rPr>
              <a:t>Redirect Traffic to Main Canary!</a:t>
            </a:r>
          </a:p>
        </p:txBody>
      </p:sp>
      <p:pic>
        <p:nvPicPr>
          <p:cNvPr id="10" name="Picture 12" descr="Image result for pagerduty icon">
            <a:extLst>
              <a:ext uri="{FF2B5EF4-FFF2-40B4-BE49-F238E27FC236}">
                <a16:creationId xmlns:a16="http://schemas.microsoft.com/office/drawing/2014/main" id="{B20424BE-E15C-434C-B0D8-EA740AFE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7493" y="5462304"/>
            <a:ext cx="439364" cy="4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xmatters icon">
            <a:extLst>
              <a:ext uri="{FF2B5EF4-FFF2-40B4-BE49-F238E27FC236}">
                <a16:creationId xmlns:a16="http://schemas.microsoft.com/office/drawing/2014/main" id="{2CB48C21-BC88-407C-9F67-4CF83E43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2958" y="6035995"/>
            <a:ext cx="427295" cy="4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Image result for electriccloud logo">
            <a:extLst>
              <a:ext uri="{FF2B5EF4-FFF2-40B4-BE49-F238E27FC236}">
                <a16:creationId xmlns:a16="http://schemas.microsoft.com/office/drawing/2014/main" id="{38077A81-BB2B-41DF-BD76-9B9448531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1032" y="2626927"/>
            <a:ext cx="508144" cy="50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jira logo">
            <a:extLst>
              <a:ext uri="{FF2B5EF4-FFF2-40B4-BE49-F238E27FC236}">
                <a16:creationId xmlns:a16="http://schemas.microsoft.com/office/drawing/2014/main" id="{225D4683-7D67-4EC6-A5D2-AC0AE97C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7354" y="1343229"/>
            <a:ext cx="556915" cy="55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hipchat logo">
            <a:extLst>
              <a:ext uri="{FF2B5EF4-FFF2-40B4-BE49-F238E27FC236}">
                <a16:creationId xmlns:a16="http://schemas.microsoft.com/office/drawing/2014/main" id="{3887B40D-F94A-4F79-9506-F5BBBBF6C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5215553" y="1934892"/>
            <a:ext cx="493438" cy="4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bmc remedy logo">
            <a:extLst>
              <a:ext uri="{FF2B5EF4-FFF2-40B4-BE49-F238E27FC236}">
                <a16:creationId xmlns:a16="http://schemas.microsoft.com/office/drawing/2014/main" id="{C6C0251C-4D2B-4C3F-BBB8-949AC9515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66599" y="5481939"/>
            <a:ext cx="388464" cy="4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D81A18A-1D85-4FF8-9A50-EB5E80308CA3}"/>
              </a:ext>
            </a:extLst>
          </p:cNvPr>
          <p:cNvSpPr/>
          <p:nvPr/>
        </p:nvSpPr>
        <p:spPr>
          <a:xfrm>
            <a:off x="2970042" y="746360"/>
            <a:ext cx="2035891" cy="1010283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18">
              <a:defRPr/>
            </a:pPr>
            <a:r>
              <a:rPr lang="en-US" sz="1400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to escalate?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C62507-ECAF-4BC9-AF35-FD1117C6CDDD}"/>
              </a:ext>
            </a:extLst>
          </p:cNvPr>
          <p:cNvSpPr/>
          <p:nvPr/>
        </p:nvSpPr>
        <p:spPr>
          <a:xfrm>
            <a:off x="5221688" y="3707053"/>
            <a:ext cx="429208" cy="39586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8">
              <a:defRPr/>
            </a:pPr>
            <a:r>
              <a:rPr lang="en-US" kern="0" dirty="0">
                <a:solidFill>
                  <a:srgbClr val="444444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D264D-9C59-491E-BE75-4E34066BCC67}"/>
              </a:ext>
            </a:extLst>
          </p:cNvPr>
          <p:cNvSpPr txBox="1"/>
          <p:nvPr/>
        </p:nvSpPr>
        <p:spPr>
          <a:xfrm>
            <a:off x="5731500" y="3720320"/>
            <a:ext cx="462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defRPr/>
            </a:pPr>
            <a:r>
              <a:rPr lang="en-US" i="1" kern="0" dirty="0">
                <a:solidFill>
                  <a:srgbClr val="444444"/>
                </a:solidFill>
                <a:latin typeface="Amazon Ember"/>
              </a:rPr>
              <a:t>Exhausted Connection Pool? </a:t>
            </a:r>
            <a:r>
              <a:rPr lang="en-US" kern="0" dirty="0">
                <a:solidFill>
                  <a:srgbClr val="444444"/>
                </a:solidFill>
                <a:latin typeface="Amazon Ember"/>
              </a:rPr>
              <a:t>Increase Pool Size!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B70066-399C-4E21-868A-5E5E32F8DC8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150" y="2629132"/>
            <a:ext cx="401329" cy="487551"/>
          </a:xfrm>
          <a:prstGeom prst="rect">
            <a:avLst/>
          </a:prstGeom>
        </p:spPr>
      </p:pic>
      <p:pic>
        <p:nvPicPr>
          <p:cNvPr id="20" name="Picture 2" descr="Image result for ansible">
            <a:extLst>
              <a:ext uri="{FF2B5EF4-FFF2-40B4-BE49-F238E27FC236}">
                <a16:creationId xmlns:a16="http://schemas.microsoft.com/office/drawing/2014/main" id="{B614E471-ABC4-4E59-B129-EA4C87665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53" y="2659646"/>
            <a:ext cx="426860" cy="44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660D9938-3057-4332-9603-B028DC774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2565" y="2643809"/>
            <a:ext cx="324029" cy="48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mage result for chef software logo">
            <a:extLst>
              <a:ext uri="{FF2B5EF4-FFF2-40B4-BE49-F238E27FC236}">
                <a16:creationId xmlns:a16="http://schemas.microsoft.com/office/drawing/2014/main" id="{A2299FDC-3998-45D8-9EBA-806271DED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40474" y="2643812"/>
            <a:ext cx="482122" cy="4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jira logo">
            <a:extLst>
              <a:ext uri="{FF2B5EF4-FFF2-40B4-BE49-F238E27FC236}">
                <a16:creationId xmlns:a16="http://schemas.microsoft.com/office/drawing/2014/main" id="{8271B011-674E-4191-9417-B3E5D9052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9943" y="4591852"/>
            <a:ext cx="686318" cy="6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F01012F-DDB3-4B04-9F43-9EA8EFE2BEC8}"/>
              </a:ext>
            </a:extLst>
          </p:cNvPr>
          <p:cNvSpPr/>
          <p:nvPr/>
        </p:nvSpPr>
        <p:spPr>
          <a:xfrm>
            <a:off x="8407538" y="5574943"/>
            <a:ext cx="2241843" cy="685118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18">
              <a:defRPr/>
            </a:pPr>
            <a:r>
              <a:rPr lang="en-US" sz="1400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19B2464-33F1-48B5-A687-09772C506566}"/>
              </a:ext>
            </a:extLst>
          </p:cNvPr>
          <p:cNvSpPr/>
          <p:nvPr/>
        </p:nvSpPr>
        <p:spPr>
          <a:xfrm>
            <a:off x="5221688" y="5711413"/>
            <a:ext cx="429208" cy="395867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8">
              <a:defRPr/>
            </a:pPr>
            <a:r>
              <a:rPr lang="en-US" kern="0" dirty="0">
                <a:solidFill>
                  <a:srgbClr val="444444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6BD9A-4578-433E-BC0C-1C0F4AFDBCB0}"/>
              </a:ext>
            </a:extLst>
          </p:cNvPr>
          <p:cNvSpPr txBox="1"/>
          <p:nvPr/>
        </p:nvSpPr>
        <p:spPr>
          <a:xfrm>
            <a:off x="5751671" y="571868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defRPr/>
            </a:pPr>
            <a:r>
              <a:rPr lang="en-US" i="1" kern="0" dirty="0">
                <a:solidFill>
                  <a:srgbClr val="444444"/>
                </a:solidFill>
                <a:latin typeface="Amazon Ember"/>
              </a:rPr>
              <a:t>Still ongoing?</a:t>
            </a:r>
            <a:endParaRPr lang="en-US" kern="0" dirty="0">
              <a:solidFill>
                <a:srgbClr val="444444"/>
              </a:solidFill>
              <a:latin typeface="Amazon Ember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D34DB7-4538-422D-86EC-AFF6FAA14E27}"/>
              </a:ext>
            </a:extLst>
          </p:cNvPr>
          <p:cNvSpPr/>
          <p:nvPr/>
        </p:nvSpPr>
        <p:spPr>
          <a:xfrm>
            <a:off x="2153852" y="6236742"/>
            <a:ext cx="429208" cy="39586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8">
              <a:defRPr/>
            </a:pPr>
            <a:r>
              <a:rPr lang="en-US" kern="0" dirty="0">
                <a:solidFill>
                  <a:srgbClr val="444444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7A0890-EF36-400E-B975-0B13253ADCBF}"/>
              </a:ext>
            </a:extLst>
          </p:cNvPr>
          <p:cNvSpPr/>
          <p:nvPr/>
        </p:nvSpPr>
        <p:spPr>
          <a:xfrm>
            <a:off x="2153852" y="5137645"/>
            <a:ext cx="429208" cy="39586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8">
              <a:defRPr/>
            </a:pPr>
            <a:r>
              <a:rPr lang="en-US" kern="0" dirty="0">
                <a:solidFill>
                  <a:srgbClr val="444444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68672A2-7A34-4DCA-8709-FB9BAE99FD1D}"/>
              </a:ext>
            </a:extLst>
          </p:cNvPr>
          <p:cNvSpPr/>
          <p:nvPr/>
        </p:nvSpPr>
        <p:spPr>
          <a:xfrm>
            <a:off x="8408564" y="4548576"/>
            <a:ext cx="2241843" cy="756932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18">
              <a:defRPr/>
            </a:pPr>
            <a:r>
              <a:rPr lang="en-US" sz="1400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Teams</a:t>
            </a:r>
          </a:p>
        </p:txBody>
      </p:sp>
      <p:pic>
        <p:nvPicPr>
          <p:cNvPr id="30" name="Picture 14" descr="Image result for servicenow icon">
            <a:extLst>
              <a:ext uri="{FF2B5EF4-FFF2-40B4-BE49-F238E27FC236}">
                <a16:creationId xmlns:a16="http://schemas.microsoft.com/office/drawing/2014/main" id="{18943F64-2648-4D13-B050-F279D9FE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7493" y="5978270"/>
            <a:ext cx="516945" cy="51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7AE23C-94BF-4A4A-BB29-B0277643D02A}"/>
              </a:ext>
            </a:extLst>
          </p:cNvPr>
          <p:cNvCxnSpPr/>
          <p:nvPr/>
        </p:nvCxnSpPr>
        <p:spPr>
          <a:xfrm>
            <a:off x="5186929" y="5362624"/>
            <a:ext cx="6784403" cy="23078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85000"/>
              </a:srgbClr>
            </a:solidFill>
            <a:prstDash val="sysDot"/>
            <a:miter lim="800000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D8ABC8-95F6-491C-A25B-CEA7BE6DDE20}"/>
              </a:ext>
            </a:extLst>
          </p:cNvPr>
          <p:cNvSpPr txBox="1"/>
          <p:nvPr/>
        </p:nvSpPr>
        <p:spPr>
          <a:xfrm>
            <a:off x="11433232" y="234120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defRPr/>
            </a:pPr>
            <a:r>
              <a:rPr lang="en-US" sz="4400" kern="0" dirty="0">
                <a:solidFill>
                  <a:srgbClr val="444444"/>
                </a:solidFill>
                <a:latin typeface="Amazon Ember"/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11F8A8-F364-4663-8496-136495173350}"/>
              </a:ext>
            </a:extLst>
          </p:cNvPr>
          <p:cNvSpPr txBox="1"/>
          <p:nvPr/>
        </p:nvSpPr>
        <p:spPr>
          <a:xfrm>
            <a:off x="5741256" y="474237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defRPr/>
            </a:pPr>
            <a:r>
              <a:rPr lang="en-US" i="1" kern="0" dirty="0">
                <a:solidFill>
                  <a:srgbClr val="444444"/>
                </a:solidFill>
                <a:latin typeface="Amazon Ember"/>
              </a:rPr>
              <a:t>Impact Mitigated?</a:t>
            </a:r>
            <a:endParaRPr lang="en-US" kern="0" dirty="0">
              <a:solidFill>
                <a:srgbClr val="444444"/>
              </a:solidFill>
              <a:latin typeface="Amazon Ember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1B30BC-6CBC-46FB-ACE5-FBE52EE5FF6E}"/>
              </a:ext>
            </a:extLst>
          </p:cNvPr>
          <p:cNvSpPr/>
          <p:nvPr/>
        </p:nvSpPr>
        <p:spPr>
          <a:xfrm>
            <a:off x="5221688" y="4707002"/>
            <a:ext cx="429208" cy="39586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8">
              <a:defRPr/>
            </a:pPr>
            <a:r>
              <a:rPr lang="en-US" kern="0" dirty="0">
                <a:solidFill>
                  <a:srgbClr val="444444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35" name="Picture 2" descr="Image result for kubernetes">
            <a:extLst>
              <a:ext uri="{FF2B5EF4-FFF2-40B4-BE49-F238E27FC236}">
                <a16:creationId xmlns:a16="http://schemas.microsoft.com/office/drawing/2014/main" id="{8662863B-434F-4864-BE39-6456E2093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1599" y="2607992"/>
            <a:ext cx="527340" cy="5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docker swarm logo">
            <a:extLst>
              <a:ext uri="{FF2B5EF4-FFF2-40B4-BE49-F238E27FC236}">
                <a16:creationId xmlns:a16="http://schemas.microsoft.com/office/drawing/2014/main" id="{5F6F522E-7464-4123-A151-CEBB018B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0731" y="2608632"/>
            <a:ext cx="589312" cy="49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DFF541-3FBB-4682-A560-51C729C46B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196" y="783983"/>
            <a:ext cx="2948043" cy="20613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35EF954-1793-42B0-BCF3-2738E50FD6EC}"/>
              </a:ext>
            </a:extLst>
          </p:cNvPr>
          <p:cNvSpPr txBox="1"/>
          <p:nvPr/>
        </p:nvSpPr>
        <p:spPr>
          <a:xfrm>
            <a:off x="5943818" y="937442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defRPr/>
            </a:pPr>
            <a:r>
              <a:rPr lang="en-US" i="1" kern="0" dirty="0">
                <a:solidFill>
                  <a:srgbClr val="444444"/>
                </a:solidFill>
                <a:latin typeface="Amazon Ember"/>
              </a:rPr>
              <a:t>Inform #</a:t>
            </a:r>
            <a:r>
              <a:rPr lang="en-US" i="1" kern="0" dirty="0" err="1">
                <a:solidFill>
                  <a:srgbClr val="444444"/>
                </a:solidFill>
                <a:latin typeface="Amazon Ember"/>
              </a:rPr>
              <a:t>WebTeam</a:t>
            </a:r>
            <a:r>
              <a:rPr lang="en-US" i="1" kern="0" dirty="0">
                <a:solidFill>
                  <a:srgbClr val="444444"/>
                </a:solidFill>
                <a:latin typeface="Amazon Ember"/>
              </a:rPr>
              <a:t> about JavaScript Issue on IE</a:t>
            </a:r>
            <a:endParaRPr lang="en-US" kern="0" dirty="0">
              <a:solidFill>
                <a:srgbClr val="444444"/>
              </a:solidFill>
              <a:latin typeface="Amazon Ember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11543A-381F-4231-8C17-47F636ABCEF6}"/>
              </a:ext>
            </a:extLst>
          </p:cNvPr>
          <p:cNvSpPr txBox="1"/>
          <p:nvPr/>
        </p:nvSpPr>
        <p:spPr>
          <a:xfrm>
            <a:off x="5925328" y="1419248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defRPr/>
            </a:pPr>
            <a:r>
              <a:rPr lang="en-US" i="1" kern="0" dirty="0">
                <a:solidFill>
                  <a:srgbClr val="444444"/>
                </a:solidFill>
                <a:latin typeface="Amazon Ember"/>
              </a:rPr>
              <a:t>Push Status Update to inform our customers</a:t>
            </a:r>
            <a:endParaRPr lang="en-US" kern="0" dirty="0">
              <a:solidFill>
                <a:srgbClr val="444444"/>
              </a:solidFill>
              <a:latin typeface="Amazon Ember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BA396F-33E0-4BB3-ABB9-D4C62ADD3FEC}"/>
              </a:ext>
            </a:extLst>
          </p:cNvPr>
          <p:cNvSpPr txBox="1"/>
          <p:nvPr/>
        </p:nvSpPr>
        <p:spPr>
          <a:xfrm>
            <a:off x="5925325" y="1817286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defRPr/>
            </a:pPr>
            <a:r>
              <a:rPr lang="en-US" i="1" kern="0" dirty="0">
                <a:solidFill>
                  <a:srgbClr val="444444"/>
                </a:solidFill>
                <a:latin typeface="Amazon Ember"/>
              </a:rPr>
              <a:t>Inform Support about potential incoming user complaints!</a:t>
            </a:r>
            <a:endParaRPr lang="en-US" kern="0" dirty="0">
              <a:solidFill>
                <a:srgbClr val="444444"/>
              </a:solidFill>
              <a:latin typeface="Amazon Ember"/>
            </a:endParaRPr>
          </a:p>
        </p:txBody>
      </p:sp>
      <p:pic>
        <p:nvPicPr>
          <p:cNvPr id="41" name="Picture 40" descr="Image result for slack icon">
            <a:extLst>
              <a:ext uri="{FF2B5EF4-FFF2-40B4-BE49-F238E27FC236}">
                <a16:creationId xmlns:a16="http://schemas.microsoft.com/office/drawing/2014/main" id="{77E9918B-780A-4E7E-9910-2343CB28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9372" y="4738489"/>
            <a:ext cx="426052" cy="42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2FA5BC9D-6C5C-4DEA-A525-72B1DA5318C2}"/>
              </a:ext>
            </a:extLst>
          </p:cNvPr>
          <p:cNvSpPr/>
          <p:nvPr/>
        </p:nvSpPr>
        <p:spPr>
          <a:xfrm>
            <a:off x="1294763" y="2806472"/>
            <a:ext cx="429208" cy="395867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8">
              <a:defRPr/>
            </a:pPr>
            <a:r>
              <a:rPr lang="en-US" kern="0" dirty="0">
                <a:solidFill>
                  <a:srgbClr val="444444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AC010CC-9EEB-422D-8B83-FDAD5E69FD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15474" y="116213"/>
            <a:ext cx="1149058" cy="637938"/>
          </a:xfrm>
          <a:prstGeom prst="rect">
            <a:avLst/>
          </a:prstGeom>
        </p:spPr>
      </p:pic>
      <p:pic>
        <p:nvPicPr>
          <p:cNvPr id="44" name="Picture 43" descr="Image result for slack icon">
            <a:extLst>
              <a:ext uri="{FF2B5EF4-FFF2-40B4-BE49-F238E27FC236}">
                <a16:creationId xmlns:a16="http://schemas.microsoft.com/office/drawing/2014/main" id="{B34C2EA9-B778-4343-80E8-A7662463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932" y="887286"/>
            <a:ext cx="426052" cy="42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ws lambda logo">
            <a:extLst>
              <a:ext uri="{FF2B5EF4-FFF2-40B4-BE49-F238E27FC236}">
                <a16:creationId xmlns:a16="http://schemas.microsoft.com/office/drawing/2014/main" id="{5D2B1993-E7AD-44AE-BD9E-9CB3DDB4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651" y="2601013"/>
            <a:ext cx="429208" cy="4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6" grpId="0" animBg="1"/>
      <p:bldP spid="17" grpId="0" animBg="1"/>
      <p:bldP spid="18" grpId="0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2" grpId="0"/>
      <p:bldP spid="33" grpId="0"/>
      <p:bldP spid="34" grpId="0" animBg="1"/>
      <p:bldP spid="38" grpId="0"/>
      <p:bldP spid="39" grpId="0"/>
      <p:bldP spid="40" grpId="0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“Auto-Remediation as Code” triggered by Dynatrace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8" y="1240460"/>
            <a:ext cx="2674811" cy="1994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76" y="1193825"/>
            <a:ext cx="4957763" cy="217642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3565399" y="1813636"/>
            <a:ext cx="2625852" cy="847724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9" y="3667522"/>
            <a:ext cx="3086531" cy="14003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3717089" y="4240815"/>
            <a:ext cx="2788485" cy="564273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6234768" y="5079283"/>
            <a:ext cx="2223964" cy="40461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Self Healing Serverless 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333375" y="3543300"/>
            <a:ext cx="112776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8031177" y="4157872"/>
            <a:ext cx="2006209" cy="839112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7028243" y="3514573"/>
            <a:ext cx="637012" cy="484632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8" y="4131531"/>
            <a:ext cx="3047135" cy="25604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7619362" y="3554002"/>
            <a:ext cx="2312913" cy="52699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sng" strike="noStrike" kern="1200" cap="none" spc="0" normalizeH="0" baseline="0" noProof="0" dirty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marL="0" marR="0" lvl="0" indent="0" algn="l" defTabSz="91436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3717089" y="5483901"/>
            <a:ext cx="3740987" cy="1106802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charset="0"/>
                  <a:cs typeface="Calibri Light" charset="0"/>
                </a:rPr>
                <a:t>#5: Push comment to Dynatrace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9E99177-3E13-4171-8003-D27541F5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202" y="4230492"/>
            <a:ext cx="852347" cy="8391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0A370E-44A8-4505-8DC0-53A5BFAD5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169336" y="4157872"/>
            <a:ext cx="933563" cy="7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A5AE50-27FD-4E78-B1BD-AAE46704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the Unbreakable Pipeline In Azure DevOps (Formerly – VSTS)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FC57D-F211-4E5F-A6DF-30E784FD1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69648"/>
            <a:ext cx="10515600" cy="126045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Workshop 1</a:t>
            </a:r>
            <a:r>
              <a:rPr lang="en-US" dirty="0"/>
              <a:t>: Add a Build Pipeline into Azure DevOps</a:t>
            </a:r>
          </a:p>
          <a:p>
            <a:r>
              <a:rPr lang="en-US" b="1" dirty="0"/>
              <a:t>Workshop 2</a:t>
            </a:r>
            <a:r>
              <a:rPr lang="en-US" dirty="0"/>
              <a:t>: Deploy VMs/OneAgent - Functions into Azure</a:t>
            </a:r>
          </a:p>
          <a:p>
            <a:r>
              <a:rPr lang="en-US" b="1" dirty="0"/>
              <a:t>Workshop 3</a:t>
            </a:r>
            <a:r>
              <a:rPr lang="en-US" dirty="0"/>
              <a:t>: Configure </a:t>
            </a:r>
            <a:r>
              <a:rPr lang="en-US" dirty="0" err="1"/>
              <a:t>SelfHealing</a:t>
            </a:r>
            <a:r>
              <a:rPr lang="en-US" dirty="0"/>
              <a:t> Function in Dynatrace / Deploy Build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09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AC43-2838-46BD-99AE-A0F311CE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 – </a:t>
            </a:r>
            <a:r>
              <a:rPr lang="en-US" i="1" dirty="0"/>
              <a:t>CI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B2A94-DE1E-4264-8C87-5ED959D1D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070" y="2488818"/>
            <a:ext cx="10515600" cy="103289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800" dirty="0"/>
              <a:t>Create CI Build Pipeline in Azure DevOps</a:t>
            </a:r>
          </a:p>
          <a:p>
            <a:r>
              <a:rPr lang="en-US" sz="2800" dirty="0"/>
              <a:t>Import ‘</a:t>
            </a:r>
            <a:r>
              <a:rPr lang="en-US" sz="2800" dirty="0" err="1"/>
              <a:t>UnbreakablePipelineDemo</a:t>
            </a:r>
            <a:r>
              <a:rPr lang="en-US" sz="2800" dirty="0"/>
              <a:t>-CI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2DC88-7070-45A2-836F-5F6E44DE1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26" y="3725886"/>
            <a:ext cx="9303327" cy="2034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A46BA5-E2D5-4062-9312-58C60507BAA7}"/>
              </a:ext>
            </a:extLst>
          </p:cNvPr>
          <p:cNvSpPr/>
          <p:nvPr/>
        </p:nvSpPr>
        <p:spPr>
          <a:xfrm>
            <a:off x="776324" y="1285660"/>
            <a:ext cx="6096000" cy="5126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rPr>
              <a:t>Add a Build Pipeline into Azure DevOps</a:t>
            </a:r>
          </a:p>
        </p:txBody>
      </p:sp>
    </p:spTree>
    <p:extLst>
      <p:ext uri="{BB962C8B-B14F-4D97-AF65-F5344CB8AC3E}">
        <p14:creationId xmlns:p14="http://schemas.microsoft.com/office/powerpoint/2010/main" val="826030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A28D5-B1FD-41BD-AB66-E51E2BCC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852" y="1554470"/>
            <a:ext cx="8650525" cy="45644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D76376-A56E-4339-B1AA-6344FF88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Pipeline: </a:t>
            </a:r>
            <a:r>
              <a:rPr lang="en-US" i="1" dirty="0"/>
              <a:t>Create New Build Pipeline –step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20AF1-B4A0-4B60-88EA-35F956808CBF}"/>
              </a:ext>
            </a:extLst>
          </p:cNvPr>
          <p:cNvSpPr/>
          <p:nvPr/>
        </p:nvSpPr>
        <p:spPr>
          <a:xfrm>
            <a:off x="3257852" y="4472097"/>
            <a:ext cx="1188554" cy="34287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C4F243-B940-4B36-85E9-93B127B3B57B}"/>
              </a:ext>
            </a:extLst>
          </p:cNvPr>
          <p:cNvSpPr/>
          <p:nvPr/>
        </p:nvSpPr>
        <p:spPr>
          <a:xfrm>
            <a:off x="9005402" y="5155506"/>
            <a:ext cx="1231753" cy="43292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E9DD9-99CA-4D1A-BAE4-ADBBFCD28590}"/>
              </a:ext>
            </a:extLst>
          </p:cNvPr>
          <p:cNvSpPr txBox="1">
            <a:spLocks/>
          </p:cNvSpPr>
          <p:nvPr/>
        </p:nvSpPr>
        <p:spPr>
          <a:xfrm>
            <a:off x="283623" y="2285844"/>
            <a:ext cx="3092223" cy="88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Go to Pipelines-&gt;Builds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Choose ‘New pipeline’</a:t>
            </a:r>
          </a:p>
        </p:txBody>
      </p:sp>
    </p:spTree>
    <p:extLst>
      <p:ext uri="{BB962C8B-B14F-4D97-AF65-F5344CB8AC3E}">
        <p14:creationId xmlns:p14="http://schemas.microsoft.com/office/powerpoint/2010/main" val="255109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77AAB0-4179-47B6-AF91-46B77F6D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4" y="1474467"/>
            <a:ext cx="5725665" cy="331514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A7A1AFF-CAA4-4310-BF1C-EEDA5AE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 : </a:t>
            </a:r>
            <a:r>
              <a:rPr lang="en-US" i="1" dirty="0"/>
              <a:t>Create New Build Pipeline –step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13293-A67E-46B5-8E2B-F82F045C5A81}"/>
              </a:ext>
            </a:extLst>
          </p:cNvPr>
          <p:cNvSpPr/>
          <p:nvPr/>
        </p:nvSpPr>
        <p:spPr>
          <a:xfrm>
            <a:off x="473391" y="4996027"/>
            <a:ext cx="409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1. Choose ‘Use the visual designer’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E4A3-A393-4FF3-A9F1-D98ACAEC9580}"/>
              </a:ext>
            </a:extLst>
          </p:cNvPr>
          <p:cNvSpPr/>
          <p:nvPr/>
        </p:nvSpPr>
        <p:spPr>
          <a:xfrm>
            <a:off x="501099" y="4267252"/>
            <a:ext cx="1341554" cy="22162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951F0-01BD-40C1-A7BA-89827B6D5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05" y="1909010"/>
            <a:ext cx="5435104" cy="38129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C67D0-94D6-4EBA-8200-D66D95DB86E5}"/>
              </a:ext>
            </a:extLst>
          </p:cNvPr>
          <p:cNvSpPr/>
          <p:nvPr/>
        </p:nvSpPr>
        <p:spPr>
          <a:xfrm>
            <a:off x="6352309" y="5396138"/>
            <a:ext cx="879764" cy="270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D6485F-9AEF-4BF8-B5E6-973C03DDB5E3}"/>
              </a:ext>
            </a:extLst>
          </p:cNvPr>
          <p:cNvSpPr/>
          <p:nvPr/>
        </p:nvSpPr>
        <p:spPr>
          <a:xfrm>
            <a:off x="6403136" y="5910427"/>
            <a:ext cx="409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2. Keep Defaults and ‘Continue’ </a:t>
            </a:r>
          </a:p>
        </p:txBody>
      </p:sp>
    </p:spTree>
    <p:extLst>
      <p:ext uri="{BB962C8B-B14F-4D97-AF65-F5344CB8AC3E}">
        <p14:creationId xmlns:p14="http://schemas.microsoft.com/office/powerpoint/2010/main" val="1613609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A5180-EDD8-4885-98A6-F5666780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0" y="1474535"/>
            <a:ext cx="4813593" cy="4430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C0F4B4-B06E-45FE-818A-6CCFB5E3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35" y="1971206"/>
            <a:ext cx="6004704" cy="3331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EF0721-4FE6-4E36-AD63-F2C36DE8B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898" y="1474535"/>
            <a:ext cx="1999902" cy="16070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E03632-D853-4955-B5F5-5B40B23950F4}"/>
              </a:ext>
            </a:extLst>
          </p:cNvPr>
          <p:cNvSpPr/>
          <p:nvPr/>
        </p:nvSpPr>
        <p:spPr>
          <a:xfrm>
            <a:off x="327917" y="6031554"/>
            <a:ext cx="409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1. Start with an ‘Empty job’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36D07-4045-4A29-B483-80304F81AF49}"/>
              </a:ext>
            </a:extLst>
          </p:cNvPr>
          <p:cNvSpPr/>
          <p:nvPr/>
        </p:nvSpPr>
        <p:spPr>
          <a:xfrm>
            <a:off x="327917" y="1801091"/>
            <a:ext cx="1341554" cy="17011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8BD99650-0F6F-401C-A8EC-CE49F1CA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CI Pipeline : </a:t>
            </a:r>
            <a:r>
              <a:rPr lang="en-US" i="1" dirty="0"/>
              <a:t>Create New Build Pipeline –step 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F64E71-6EC5-42ED-8F51-939B6024CF1E}"/>
              </a:ext>
            </a:extLst>
          </p:cNvPr>
          <p:cNvSpPr/>
          <p:nvPr/>
        </p:nvSpPr>
        <p:spPr>
          <a:xfrm>
            <a:off x="9409316" y="2298849"/>
            <a:ext cx="891538" cy="3088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1C435C-0802-43A8-A8A2-2AE573471895}"/>
              </a:ext>
            </a:extLst>
          </p:cNvPr>
          <p:cNvSpPr/>
          <p:nvPr/>
        </p:nvSpPr>
        <p:spPr>
          <a:xfrm>
            <a:off x="5384828" y="5498052"/>
            <a:ext cx="409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2. Save the Build Pipeline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0A222-1E92-42BE-B7BB-BD814BC44C6A}"/>
              </a:ext>
            </a:extLst>
          </p:cNvPr>
          <p:cNvSpPr/>
          <p:nvPr/>
        </p:nvSpPr>
        <p:spPr>
          <a:xfrm>
            <a:off x="3359727" y="6502895"/>
            <a:ext cx="8312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Calibri" panose="020F0502020204030204" pitchFamily="34" charset="0"/>
              </a:rPr>
              <a:t>Note</a:t>
            </a:r>
            <a:r>
              <a:rPr lang="en-US" sz="1400" i="1" dirty="0">
                <a:solidFill>
                  <a:schemeClr val="bg1"/>
                </a:solidFill>
                <a:latin typeface="Calibri" panose="020F0502020204030204" pitchFamily="34" charset="0"/>
              </a:rPr>
              <a:t>: We will NOT use this Build Pipeline. This step must take place before an import can happen.</a:t>
            </a:r>
          </a:p>
        </p:txBody>
      </p:sp>
    </p:spTree>
    <p:extLst>
      <p:ext uri="{BB962C8B-B14F-4D97-AF65-F5344CB8AC3E}">
        <p14:creationId xmlns:p14="http://schemas.microsoft.com/office/powerpoint/2010/main" val="286764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Download the GitHub Repository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2817" y="5459549"/>
            <a:ext cx="8423245" cy="588913"/>
          </a:xfrm>
        </p:spPr>
        <p:txBody>
          <a:bodyPr>
            <a:normAutofit/>
          </a:bodyPr>
          <a:lstStyle/>
          <a:p>
            <a:r>
              <a:rPr lang="en-US" b="1" dirty="0"/>
              <a:t>https://github.com/safia-habib/UnbreakablePipelineAzureHOTDay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454B6-AB6C-4A64-BD30-4A9E70A5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71" y="1573450"/>
            <a:ext cx="9531935" cy="3711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72E15E-9FE8-44AE-B6F6-6A3709350F7E}"/>
              </a:ext>
            </a:extLst>
          </p:cNvPr>
          <p:cNvSpPr/>
          <p:nvPr/>
        </p:nvSpPr>
        <p:spPr>
          <a:xfrm>
            <a:off x="8573358" y="4026399"/>
            <a:ext cx="1710829" cy="48656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7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B4C71A-1F38-4981-A1D0-AEAE721A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6" y="1657546"/>
            <a:ext cx="5116934" cy="2838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63EC74-CB38-4FD6-9D7F-65247E6A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22" y="2336040"/>
            <a:ext cx="2372420" cy="920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B49315-D1C9-4273-ABDA-A6E985BDA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2" y="5238419"/>
            <a:ext cx="5139192" cy="856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ECBDF-2D84-4972-B330-7A6B28064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586" y="2972047"/>
            <a:ext cx="4996492" cy="2768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AEC582-B21E-4BA8-BEB3-1ACD2AF2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 : </a:t>
            </a:r>
            <a:r>
              <a:rPr lang="en-US" i="1" dirty="0"/>
              <a:t>Import the </a:t>
            </a:r>
            <a:r>
              <a:rPr lang="en-US" i="1" dirty="0" err="1"/>
              <a:t>UnbreakablePipeline-CI.json</a:t>
            </a:r>
            <a:r>
              <a:rPr lang="en-US" i="1" dirty="0"/>
              <a:t> file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29CC4-2596-4235-84C3-5EE11105D10C}"/>
              </a:ext>
            </a:extLst>
          </p:cNvPr>
          <p:cNvSpPr/>
          <p:nvPr/>
        </p:nvSpPr>
        <p:spPr>
          <a:xfrm>
            <a:off x="177812" y="4622627"/>
            <a:ext cx="5502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1. Got to Pipelines-&gt;Builds and Import a pipeline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3D182B-B386-4BB9-B861-2F55A82DB882}"/>
              </a:ext>
            </a:extLst>
          </p:cNvPr>
          <p:cNvSpPr/>
          <p:nvPr/>
        </p:nvSpPr>
        <p:spPr>
          <a:xfrm>
            <a:off x="231287" y="4237404"/>
            <a:ext cx="891538" cy="23761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316612-0218-408B-BF0D-15A8486A6A6A}"/>
              </a:ext>
            </a:extLst>
          </p:cNvPr>
          <p:cNvSpPr/>
          <p:nvPr/>
        </p:nvSpPr>
        <p:spPr>
          <a:xfrm>
            <a:off x="4276421" y="2854037"/>
            <a:ext cx="1660251" cy="31624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ADBF8-4450-43D0-AD9D-23947BE5C9B4}"/>
              </a:ext>
            </a:extLst>
          </p:cNvPr>
          <p:cNvSpPr/>
          <p:nvPr/>
        </p:nvSpPr>
        <p:spPr>
          <a:xfrm>
            <a:off x="265922" y="5786137"/>
            <a:ext cx="2366442" cy="30881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36CAE2-BB6B-4416-BC23-6D9834413710}"/>
              </a:ext>
            </a:extLst>
          </p:cNvPr>
          <p:cNvSpPr/>
          <p:nvPr/>
        </p:nvSpPr>
        <p:spPr>
          <a:xfrm>
            <a:off x="7061390" y="4297626"/>
            <a:ext cx="2366442" cy="19817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6FCD6B-5D20-4E6C-B6EF-08E4625AF3D2}"/>
              </a:ext>
            </a:extLst>
          </p:cNvPr>
          <p:cNvSpPr/>
          <p:nvPr/>
        </p:nvSpPr>
        <p:spPr>
          <a:xfrm>
            <a:off x="131160" y="6138931"/>
            <a:ext cx="5907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2. Select ‘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UnbeakablePipelineDemo-CI.joson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from your downloaded repo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A20057-DD4E-448B-85E4-CCA90FDE589B}"/>
              </a:ext>
            </a:extLst>
          </p:cNvPr>
          <p:cNvSpPr/>
          <p:nvPr/>
        </p:nvSpPr>
        <p:spPr>
          <a:xfrm>
            <a:off x="6648842" y="5846543"/>
            <a:ext cx="550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3. Confirm you have the correct files chosen (CI) and hit ‘Import’</a:t>
            </a:r>
          </a:p>
        </p:txBody>
      </p:sp>
    </p:spTree>
    <p:extLst>
      <p:ext uri="{BB962C8B-B14F-4D97-AF65-F5344CB8AC3E}">
        <p14:creationId xmlns:p14="http://schemas.microsoft.com/office/powerpoint/2010/main" val="515760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1682F-9893-40DF-B8A5-836828DA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3" y="1466719"/>
            <a:ext cx="4412553" cy="3663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BF7C2-724E-4CDE-A672-AA21089D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03" y="3081936"/>
            <a:ext cx="5159406" cy="3165089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FB016472-6DCA-4D9D-9A2C-980BED75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CI Pipeline : </a:t>
            </a:r>
            <a:r>
              <a:rPr lang="en-US" i="1" dirty="0"/>
              <a:t>Update the Build Pipeline –step 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CF3876-0800-446F-9D20-66DE706E2417}"/>
              </a:ext>
            </a:extLst>
          </p:cNvPr>
          <p:cNvSpPr/>
          <p:nvPr/>
        </p:nvSpPr>
        <p:spPr>
          <a:xfrm>
            <a:off x="5866041" y="2413873"/>
            <a:ext cx="595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1. Rename the Build by removing the ‘–import’ from the 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1D1AB-4BA4-4D8D-9849-265EE994FAD1}"/>
              </a:ext>
            </a:extLst>
          </p:cNvPr>
          <p:cNvSpPr/>
          <p:nvPr/>
        </p:nvSpPr>
        <p:spPr>
          <a:xfrm>
            <a:off x="5703831" y="5284504"/>
            <a:ext cx="1195732" cy="19193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1DA58-25C8-402D-9828-01F2F06DD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890" y="1496298"/>
            <a:ext cx="2964713" cy="866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A37AB-8F1A-4E41-9A9A-D5BA4018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796" y="1466719"/>
            <a:ext cx="3153158" cy="881136"/>
          </a:xfrm>
          <a:prstGeom prst="rect">
            <a:avLst/>
          </a:prstGeom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AA6C517D-2138-48A1-BA35-DEBC8477D246}"/>
              </a:ext>
            </a:extLst>
          </p:cNvPr>
          <p:cNvSpPr/>
          <p:nvPr/>
        </p:nvSpPr>
        <p:spPr>
          <a:xfrm>
            <a:off x="8281529" y="1855503"/>
            <a:ext cx="308785" cy="31865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292AEC-B876-460E-AB14-F0D888817BA7}"/>
              </a:ext>
            </a:extLst>
          </p:cNvPr>
          <p:cNvCxnSpPr>
            <a:cxnSpLocks/>
          </p:cNvCxnSpPr>
          <p:nvPr/>
        </p:nvCxnSpPr>
        <p:spPr>
          <a:xfrm flipV="1">
            <a:off x="5703831" y="2347855"/>
            <a:ext cx="0" cy="13062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10CB9-0187-4CBE-873B-CA2AABF2861F}"/>
              </a:ext>
            </a:extLst>
          </p:cNvPr>
          <p:cNvCxnSpPr>
            <a:cxnSpLocks/>
          </p:cNvCxnSpPr>
          <p:nvPr/>
        </p:nvCxnSpPr>
        <p:spPr>
          <a:xfrm>
            <a:off x="1109471" y="2385544"/>
            <a:ext cx="4515474" cy="182623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EDFD4-BC47-40FD-AD30-EF4CA50E5689}"/>
              </a:ext>
            </a:extLst>
          </p:cNvPr>
          <p:cNvSpPr/>
          <p:nvPr/>
        </p:nvSpPr>
        <p:spPr>
          <a:xfrm>
            <a:off x="5624945" y="6308208"/>
            <a:ext cx="3550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2. Select ‘Hosted VS2017’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AD1D4-3260-461C-A438-25C831711834}"/>
              </a:ext>
            </a:extLst>
          </p:cNvPr>
          <p:cNvSpPr/>
          <p:nvPr/>
        </p:nvSpPr>
        <p:spPr>
          <a:xfrm>
            <a:off x="5703831" y="3642480"/>
            <a:ext cx="1700746" cy="19193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66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CF5CE-3012-4678-939D-B624D7F9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2" y="1650516"/>
            <a:ext cx="8728864" cy="4010443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4AAFF09C-08D2-4FEA-BF01-B29157E0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CI Pipeline : </a:t>
            </a:r>
            <a:r>
              <a:rPr lang="en-US" i="1" dirty="0"/>
              <a:t>Update the Build Pipeline –step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A0BAE-4757-40E8-ABF9-883A94D3A5F2}"/>
              </a:ext>
            </a:extLst>
          </p:cNvPr>
          <p:cNvSpPr/>
          <p:nvPr/>
        </p:nvSpPr>
        <p:spPr>
          <a:xfrm>
            <a:off x="468758" y="5847910"/>
            <a:ext cx="890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on ‘Get sources’ and confirm that your Project is selected as the Repository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Save &amp; Queue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7A4E6-E6FC-4F04-AF51-0FF1C479D836}"/>
              </a:ext>
            </a:extLst>
          </p:cNvPr>
          <p:cNvSpPr/>
          <p:nvPr/>
        </p:nvSpPr>
        <p:spPr>
          <a:xfrm>
            <a:off x="4900268" y="4232565"/>
            <a:ext cx="1195732" cy="19193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8D57C8-3342-4722-B11F-0605B2213CF8}"/>
              </a:ext>
            </a:extLst>
          </p:cNvPr>
          <p:cNvCxnSpPr>
            <a:cxnSpLocks/>
          </p:cNvCxnSpPr>
          <p:nvPr/>
        </p:nvCxnSpPr>
        <p:spPr>
          <a:xfrm>
            <a:off x="1558636" y="2930236"/>
            <a:ext cx="3228109" cy="133003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829C5CD-8F68-443A-89A1-8C45F59F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560" y="1785581"/>
            <a:ext cx="2812040" cy="6586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041F6F-9A32-464A-BD5E-701B34279837}"/>
              </a:ext>
            </a:extLst>
          </p:cNvPr>
          <p:cNvSpPr/>
          <p:nvPr/>
        </p:nvSpPr>
        <p:spPr>
          <a:xfrm>
            <a:off x="7768158" y="1785581"/>
            <a:ext cx="2747441" cy="65867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41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E049C-C84A-481E-AFF8-46ED10CA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7" y="1370456"/>
            <a:ext cx="3991290" cy="4275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88F66F-83F2-47BD-A3CE-E93B45FA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40" y="1280109"/>
            <a:ext cx="5229534" cy="533882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27376087-3388-4375-9F9D-815B8B67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CI Pipeline : </a:t>
            </a:r>
            <a:r>
              <a:rPr lang="en-US" i="1" dirty="0"/>
              <a:t>Update the Build Pipeline –step 3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DFC01D-DFF1-41AB-BCF5-D3BDFAE1F692}"/>
              </a:ext>
            </a:extLst>
          </p:cNvPr>
          <p:cNvSpPr/>
          <p:nvPr/>
        </p:nvSpPr>
        <p:spPr>
          <a:xfrm>
            <a:off x="468758" y="5847910"/>
            <a:ext cx="890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Hit ‘Save &amp; queue’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Results are green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F6A57-8CB1-44E0-A623-2F320B6069A0}"/>
              </a:ext>
            </a:extLst>
          </p:cNvPr>
          <p:cNvSpPr/>
          <p:nvPr/>
        </p:nvSpPr>
        <p:spPr>
          <a:xfrm>
            <a:off x="3075708" y="5278580"/>
            <a:ext cx="838201" cy="28294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7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80245A02-3C54-4C28-B334-812B0E5D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CI Pipeline : </a:t>
            </a:r>
            <a:r>
              <a:rPr lang="en-US" i="1" dirty="0"/>
              <a:t>Results–step 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3CD92-67BC-4CF4-BD19-40225241B060}"/>
              </a:ext>
            </a:extLst>
          </p:cNvPr>
          <p:cNvSpPr/>
          <p:nvPr/>
        </p:nvSpPr>
        <p:spPr>
          <a:xfrm>
            <a:off x="468758" y="5383782"/>
            <a:ext cx="890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Go back to Pipelines -&gt;Builds and confirm results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Take note of the Build #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AD7D21-6361-4AA9-83E5-8D04A9273739}"/>
              </a:ext>
            </a:extLst>
          </p:cNvPr>
          <p:cNvSpPr/>
          <p:nvPr/>
        </p:nvSpPr>
        <p:spPr>
          <a:xfrm>
            <a:off x="258793" y="4565071"/>
            <a:ext cx="974262" cy="3347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C37E0C-BCE1-4DBD-A388-5836826EE97D}"/>
              </a:ext>
            </a:extLst>
          </p:cNvPr>
          <p:cNvGrpSpPr/>
          <p:nvPr/>
        </p:nvGrpSpPr>
        <p:grpSpPr>
          <a:xfrm>
            <a:off x="258793" y="1727366"/>
            <a:ext cx="11845469" cy="3172437"/>
            <a:chOff x="258793" y="1727366"/>
            <a:chExt cx="11845469" cy="31724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B0B707B-EE3F-4848-AE45-80F12167A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793" y="1727366"/>
              <a:ext cx="11845469" cy="31724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8B9368-0B11-4258-8649-28AE192A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3200" y="2184566"/>
              <a:ext cx="9303327" cy="203412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8F018B-FA18-4204-998E-C0502205CECF}"/>
              </a:ext>
            </a:extLst>
          </p:cNvPr>
          <p:cNvSpPr/>
          <p:nvPr/>
        </p:nvSpPr>
        <p:spPr>
          <a:xfrm>
            <a:off x="11236036" y="3201628"/>
            <a:ext cx="697171" cy="79885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7971E-D4C7-47C9-B1AC-02FED424D4D3}"/>
              </a:ext>
            </a:extLst>
          </p:cNvPr>
          <p:cNvSpPr/>
          <p:nvPr/>
        </p:nvSpPr>
        <p:spPr>
          <a:xfrm>
            <a:off x="5128363" y="1153058"/>
            <a:ext cx="1431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781617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AC43-2838-46BD-99AE-A0F311CE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2 - </a:t>
            </a:r>
            <a:r>
              <a:rPr lang="en-US" i="1" dirty="0" err="1"/>
              <a:t>CreateUtilities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B2A94-DE1E-4264-8C87-5ED959D1D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6955" y="2101517"/>
            <a:ext cx="10515600" cy="861690"/>
          </a:xfrm>
        </p:spPr>
        <p:txBody>
          <a:bodyPr>
            <a:normAutofit/>
          </a:bodyPr>
          <a:lstStyle/>
          <a:p>
            <a:r>
              <a:rPr lang="en-US" sz="2800" dirty="0"/>
              <a:t>Import Release Pipeline: ‘</a:t>
            </a:r>
            <a:r>
              <a:rPr lang="en-US" sz="2800" i="1" dirty="0" err="1"/>
              <a:t>CreateUtililities</a:t>
            </a:r>
            <a:r>
              <a:rPr lang="en-US" sz="28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FDAE1-8ED0-41BB-BDF2-36809265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44" y="2992427"/>
            <a:ext cx="5449143" cy="3526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DD0517-F0B3-4A62-8A78-9FA84B3F7878}"/>
              </a:ext>
            </a:extLst>
          </p:cNvPr>
          <p:cNvSpPr/>
          <p:nvPr/>
        </p:nvSpPr>
        <p:spPr>
          <a:xfrm>
            <a:off x="838200" y="1370748"/>
            <a:ext cx="6096000" cy="53790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rPr>
              <a:t>Deploy VMs/OneAgent </a:t>
            </a: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Bernina Sans" pitchFamily="2" charset="77"/>
                <a:cs typeface="Calibri" panose="020F0502020204030204" pitchFamily="34" charset="0"/>
              </a:rPr>
              <a:t>Deploy Functions into Azure </a:t>
            </a:r>
            <a:endParaRPr lang="en-US" sz="1600" b="1" dirty="0">
              <a:solidFill>
                <a:schemeClr val="bg1"/>
              </a:solidFill>
              <a:latin typeface="Bernina Sans" pitchFamily="2" charset="77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56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A2708D-3DC7-450A-92BC-46C7F056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2" y="2646218"/>
            <a:ext cx="5337466" cy="36828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A8165-69BA-41FE-9961-40EA7DBFF781}"/>
              </a:ext>
            </a:extLst>
          </p:cNvPr>
          <p:cNvSpPr/>
          <p:nvPr/>
        </p:nvSpPr>
        <p:spPr>
          <a:xfrm>
            <a:off x="150103" y="1850874"/>
            <a:ext cx="4823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Go back to Pipelines -&gt;Releases and choose ‘New pipeline’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2DBF5-B881-4FFA-B84E-DA726C11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Create a new Release Pipeline-step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06CA16-99B9-48A3-BC24-F83E06088138}"/>
              </a:ext>
            </a:extLst>
          </p:cNvPr>
          <p:cNvSpPr/>
          <p:nvPr/>
        </p:nvSpPr>
        <p:spPr>
          <a:xfrm>
            <a:off x="3662043" y="5555673"/>
            <a:ext cx="823858" cy="32548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304A3E-75C0-4387-AAA6-806BEE2D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83" y="1295400"/>
            <a:ext cx="6140252" cy="40799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79056B-817B-44C3-815F-B53E46C3E3D0}"/>
              </a:ext>
            </a:extLst>
          </p:cNvPr>
          <p:cNvSpPr/>
          <p:nvPr/>
        </p:nvSpPr>
        <p:spPr>
          <a:xfrm>
            <a:off x="5955158" y="5562600"/>
            <a:ext cx="4823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2. Choose ‘Start with an Empty Job’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0471B-21E5-448E-9FE1-33322538D3E1}"/>
              </a:ext>
            </a:extLst>
          </p:cNvPr>
          <p:cNvSpPr/>
          <p:nvPr/>
        </p:nvSpPr>
        <p:spPr>
          <a:xfrm>
            <a:off x="274765" y="4676011"/>
            <a:ext cx="1006940" cy="2215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DB557-F52D-4A7C-AD8E-364928F6105D}"/>
              </a:ext>
            </a:extLst>
          </p:cNvPr>
          <p:cNvSpPr/>
          <p:nvPr/>
        </p:nvSpPr>
        <p:spPr>
          <a:xfrm>
            <a:off x="5927450" y="2150037"/>
            <a:ext cx="2025060" cy="25372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59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FC60EE-7030-419C-AEB2-0127F4F4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3" y="1843853"/>
            <a:ext cx="11770593" cy="3372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A56DBD-402F-428C-AD8C-36916696BCA0}"/>
              </a:ext>
            </a:extLst>
          </p:cNvPr>
          <p:cNvSpPr/>
          <p:nvPr/>
        </p:nvSpPr>
        <p:spPr>
          <a:xfrm>
            <a:off x="81142" y="5349146"/>
            <a:ext cx="4823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Save the Release but do not Release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BA166695-E6FA-49DC-B023-D4F441FA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Save your empty Release Pipeline-step 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09339-D9CC-42C0-BEBE-457136591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60" y="1711474"/>
            <a:ext cx="1714500" cy="714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2D297-2393-4D15-A71F-6FD5AF90F56C}"/>
              </a:ext>
            </a:extLst>
          </p:cNvPr>
          <p:cNvSpPr/>
          <p:nvPr/>
        </p:nvSpPr>
        <p:spPr>
          <a:xfrm>
            <a:off x="7621909" y="1711474"/>
            <a:ext cx="1721251" cy="64538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0AE801-ECA8-41C4-95B9-6FCF300568F3}"/>
              </a:ext>
            </a:extLst>
          </p:cNvPr>
          <p:cNvSpPr/>
          <p:nvPr/>
        </p:nvSpPr>
        <p:spPr>
          <a:xfrm>
            <a:off x="3359727" y="6502895"/>
            <a:ext cx="8312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Calibri" panose="020F0502020204030204" pitchFamily="34" charset="0"/>
              </a:rPr>
              <a:t>Note</a:t>
            </a:r>
            <a:r>
              <a:rPr lang="en-US" sz="1400" i="1" dirty="0">
                <a:solidFill>
                  <a:schemeClr val="bg1"/>
                </a:solidFill>
                <a:latin typeface="Calibri" panose="020F0502020204030204" pitchFamily="34" charset="0"/>
              </a:rPr>
              <a:t>: We will NOT use this Release Pipeline. This step must take place before an import can happen.</a:t>
            </a:r>
          </a:p>
        </p:txBody>
      </p:sp>
    </p:spTree>
    <p:extLst>
      <p:ext uri="{BB962C8B-B14F-4D97-AF65-F5344CB8AC3E}">
        <p14:creationId xmlns:p14="http://schemas.microsoft.com/office/powerpoint/2010/main" val="816554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766AEB-0DD7-41BE-AD3D-6CD71AAC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8" y="1372299"/>
            <a:ext cx="6732295" cy="4296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F9B51A-FBCB-4AA6-B2C3-ED9BDE71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95026"/>
            <a:ext cx="5056780" cy="965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4806DD-B13F-4CB4-9117-8897F3F5704F}"/>
              </a:ext>
            </a:extLst>
          </p:cNvPr>
          <p:cNvSpPr/>
          <p:nvPr/>
        </p:nvSpPr>
        <p:spPr>
          <a:xfrm>
            <a:off x="288779" y="5841837"/>
            <a:ext cx="7192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Selct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New-&gt;Import release pipeline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Navigate to your local Repo and choose ‘Create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Utilies.json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file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and hit OK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00C6F02-5AD4-4DC6-9030-05C37D77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Import the ‘Create Utilities’ Release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7F65A-E4B3-4C2E-A468-CED5CB692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025" y="2609983"/>
            <a:ext cx="2107375" cy="856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0DDE76-C2A9-47D1-A8F0-EAF6CB2F3D49}"/>
              </a:ext>
            </a:extLst>
          </p:cNvPr>
          <p:cNvSpPr/>
          <p:nvPr/>
        </p:nvSpPr>
        <p:spPr>
          <a:xfrm>
            <a:off x="5964382" y="3181175"/>
            <a:ext cx="1821872" cy="29358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16284-7C64-41B5-A4A3-0F2ECDAB9CEE}"/>
              </a:ext>
            </a:extLst>
          </p:cNvPr>
          <p:cNvSpPr/>
          <p:nvPr/>
        </p:nvSpPr>
        <p:spPr>
          <a:xfrm>
            <a:off x="6144754" y="3924503"/>
            <a:ext cx="1897808" cy="18337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3AF909-ABA8-484D-BF39-2E14715E9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545" y="4904578"/>
            <a:ext cx="3486235" cy="15275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7A2180-5BD8-4560-B834-6DF492224645}"/>
              </a:ext>
            </a:extLst>
          </p:cNvPr>
          <p:cNvSpPr/>
          <p:nvPr/>
        </p:nvSpPr>
        <p:spPr>
          <a:xfrm>
            <a:off x="7743948" y="5576679"/>
            <a:ext cx="1122961" cy="35306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62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B02F6-B80F-47D5-A4D9-78CFF932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00" y="1702247"/>
            <a:ext cx="5319667" cy="2743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21CE77-000B-424C-9441-650061CA9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64" y="1364523"/>
            <a:ext cx="4704038" cy="4396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3526D-0F9C-4B8E-8114-BCEAA4B5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102" y="4826855"/>
            <a:ext cx="3869776" cy="17652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761252-12DD-42C4-80D3-E60D4F967B13}"/>
              </a:ext>
            </a:extLst>
          </p:cNvPr>
          <p:cNvSpPr/>
          <p:nvPr/>
        </p:nvSpPr>
        <p:spPr>
          <a:xfrm>
            <a:off x="441179" y="4914558"/>
            <a:ext cx="3562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the Artifact on the right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on ‘Delete’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the deletion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6525083-EF30-42F0-9117-ABE1F2A9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 : </a:t>
            </a:r>
            <a:r>
              <a:rPr lang="en-US" i="1" dirty="0"/>
              <a:t>Recreate the Artifact-step 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08AD32-891D-40B8-A4B2-5D400E07058C}"/>
              </a:ext>
            </a:extLst>
          </p:cNvPr>
          <p:cNvSpPr/>
          <p:nvPr/>
        </p:nvSpPr>
        <p:spPr>
          <a:xfrm>
            <a:off x="574963" y="2526937"/>
            <a:ext cx="1468581" cy="101289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65721F-D8DF-4E0B-B77A-B0D353F4DA9F}"/>
              </a:ext>
            </a:extLst>
          </p:cNvPr>
          <p:cNvSpPr/>
          <p:nvPr/>
        </p:nvSpPr>
        <p:spPr>
          <a:xfrm>
            <a:off x="9476509" y="1476237"/>
            <a:ext cx="1143000" cy="4634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3BBAEC-1E75-4A42-A783-2EA4B3226A4F}"/>
              </a:ext>
            </a:extLst>
          </p:cNvPr>
          <p:cNvSpPr/>
          <p:nvPr/>
        </p:nvSpPr>
        <p:spPr>
          <a:xfrm>
            <a:off x="6525490" y="6142029"/>
            <a:ext cx="1059873" cy="40887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18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Getting Values from Dynatrace-step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12682D-BD17-4280-B2BF-384BE4D340DA}"/>
              </a:ext>
            </a:extLst>
          </p:cNvPr>
          <p:cNvSpPr txBox="1">
            <a:spLocks/>
          </p:cNvSpPr>
          <p:nvPr/>
        </p:nvSpPr>
        <p:spPr>
          <a:xfrm>
            <a:off x="110002" y="1764797"/>
            <a:ext cx="4737005" cy="31460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Login to the Dynatrace account you have setup for this workshop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Go to Deploy Dynatrace-&gt;PaaS integration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Copy the Environment ID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Copy the URL : https://&lt;tenant&gt;.sprint.dynatracelabs.com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Generate and copy a new Token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Paste all of these values to your table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E2927B-2548-4883-B580-9F96070B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89" y="1764797"/>
            <a:ext cx="6897926" cy="4728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28E45-8AD4-4C65-AE5A-509F4093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89" y="1273798"/>
            <a:ext cx="6897926" cy="4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3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1210C-C714-4BD4-8BE8-7DAAE6F6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312" y="1511819"/>
            <a:ext cx="4269552" cy="5097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9EB187-9BB6-4DC8-B621-88968236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2" y="1779346"/>
            <a:ext cx="2147669" cy="31512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3EF912-3716-48BD-BDB8-954F342E4E13}"/>
              </a:ext>
            </a:extLst>
          </p:cNvPr>
          <p:cNvSpPr/>
          <p:nvPr/>
        </p:nvSpPr>
        <p:spPr>
          <a:xfrm>
            <a:off x="371907" y="5078653"/>
            <a:ext cx="39853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on ‘Add an artifact’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Choose your source Build from the dropdown menu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on ‘Add’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Save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0ECD7F7-88FF-43E5-BFD1-296580DB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 : </a:t>
            </a:r>
            <a:r>
              <a:rPr lang="en-US" i="1" dirty="0"/>
              <a:t>Recreate the Artifact-step 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61A37-9073-4FE9-81CC-E81B545C6A19}"/>
              </a:ext>
            </a:extLst>
          </p:cNvPr>
          <p:cNvSpPr/>
          <p:nvPr/>
        </p:nvSpPr>
        <p:spPr>
          <a:xfrm>
            <a:off x="998375" y="2922550"/>
            <a:ext cx="1468581" cy="101289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AECB8-EB61-4CC9-913E-C85F14944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112" y="1703676"/>
            <a:ext cx="1695450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95A170-D6DA-423F-88D0-FA8DBFAAB276}"/>
              </a:ext>
            </a:extLst>
          </p:cNvPr>
          <p:cNvSpPr/>
          <p:nvPr/>
        </p:nvSpPr>
        <p:spPr>
          <a:xfrm>
            <a:off x="4657730" y="6090334"/>
            <a:ext cx="794033" cy="33817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6E095-4B10-4801-8F9B-CE0131FBA46D}"/>
              </a:ext>
            </a:extLst>
          </p:cNvPr>
          <p:cNvSpPr/>
          <p:nvPr/>
        </p:nvSpPr>
        <p:spPr>
          <a:xfrm>
            <a:off x="9550112" y="1717962"/>
            <a:ext cx="1695450" cy="77628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89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BF5452-59D0-47BC-B49B-60CCBDDB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90" y="1522399"/>
            <a:ext cx="8171045" cy="43853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2F4FA4-5796-4E1E-B32C-0152CD9631ED}"/>
              </a:ext>
            </a:extLst>
          </p:cNvPr>
          <p:cNvSpPr/>
          <p:nvPr/>
        </p:nvSpPr>
        <p:spPr>
          <a:xfrm>
            <a:off x="1258597" y="6123542"/>
            <a:ext cx="7192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‘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CreateUtilities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stage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8EEF2B41-627D-4D42-B06C-384EAEE9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Update jobs and tasks-step 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E4FA7-8852-4756-BE5F-19071D1673DD}"/>
              </a:ext>
            </a:extLst>
          </p:cNvPr>
          <p:cNvSpPr/>
          <p:nvPr/>
        </p:nvSpPr>
        <p:spPr>
          <a:xfrm>
            <a:off x="7017327" y="4123284"/>
            <a:ext cx="1246910" cy="56647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91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54EEB-190F-442D-A540-9BEC9F0B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5513"/>
            <a:ext cx="9463536" cy="44744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382A2-81EE-40AD-A9B8-B1AC7A5AE833}"/>
              </a:ext>
            </a:extLst>
          </p:cNvPr>
          <p:cNvSpPr/>
          <p:nvPr/>
        </p:nvSpPr>
        <p:spPr>
          <a:xfrm>
            <a:off x="981505" y="6061196"/>
            <a:ext cx="8550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From ‘Agent Job’ choose ‘Host VS2017’ from the dropdown for agent pool selection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E2BE42-1F48-47C9-AF10-35556902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 : </a:t>
            </a:r>
            <a:r>
              <a:rPr lang="en-US" i="1" dirty="0"/>
              <a:t>Update jobs and tasks-step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AAD82-D770-41BF-8761-1818E6252B7A}"/>
              </a:ext>
            </a:extLst>
          </p:cNvPr>
          <p:cNvSpPr/>
          <p:nvPr/>
        </p:nvSpPr>
        <p:spPr>
          <a:xfrm>
            <a:off x="914400" y="2717048"/>
            <a:ext cx="1246910" cy="3932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38571-8DCD-4BED-B5D5-A6954466D646}"/>
              </a:ext>
            </a:extLst>
          </p:cNvPr>
          <p:cNvSpPr/>
          <p:nvPr/>
        </p:nvSpPr>
        <p:spPr>
          <a:xfrm>
            <a:off x="5354782" y="4968412"/>
            <a:ext cx="1108363" cy="20626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B35054-90F9-48C9-986B-D9D430D8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0" y="1363264"/>
            <a:ext cx="5117689" cy="361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11952-F7AF-4B56-ABA6-1CBE687D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824" y="1359057"/>
            <a:ext cx="6173166" cy="3953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E9B331-AB50-4579-8678-4F044E2462FA}"/>
              </a:ext>
            </a:extLst>
          </p:cNvPr>
          <p:cNvSpPr/>
          <p:nvPr/>
        </p:nvSpPr>
        <p:spPr>
          <a:xfrm>
            <a:off x="552014" y="5497814"/>
            <a:ext cx="96438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‘Update Resource Group action’ task on the left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Choose existing Resource Group or Type a name to create a new Resource Group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the region for your Resource Group (West US or Southeast)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3A51639C-6AAD-4678-8E04-FCACE53E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 : </a:t>
            </a:r>
            <a:r>
              <a:rPr lang="en-US" i="1" dirty="0"/>
              <a:t>Update jobs and tasks-step 3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72111-0572-4AE1-8FA0-7C1D71A2EF99}"/>
              </a:ext>
            </a:extLst>
          </p:cNvPr>
          <p:cNvSpPr/>
          <p:nvPr/>
        </p:nvSpPr>
        <p:spPr>
          <a:xfrm>
            <a:off x="350635" y="3096451"/>
            <a:ext cx="5023324" cy="48759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873DF7-F596-499C-AC9B-B6027A10B479}"/>
              </a:ext>
            </a:extLst>
          </p:cNvPr>
          <p:cNvSpPr/>
          <p:nvPr/>
        </p:nvSpPr>
        <p:spPr>
          <a:xfrm>
            <a:off x="5586822" y="2199331"/>
            <a:ext cx="5117689" cy="27786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214A97-7EAF-41C2-A296-60EDEA9DDD90}"/>
              </a:ext>
            </a:extLst>
          </p:cNvPr>
          <p:cNvSpPr/>
          <p:nvPr/>
        </p:nvSpPr>
        <p:spPr>
          <a:xfrm>
            <a:off x="5586822" y="3988551"/>
            <a:ext cx="5117689" cy="27786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42382-EA66-4C3E-A592-4861A1492EE0}"/>
              </a:ext>
            </a:extLst>
          </p:cNvPr>
          <p:cNvSpPr/>
          <p:nvPr/>
        </p:nvSpPr>
        <p:spPr>
          <a:xfrm>
            <a:off x="5586822" y="4836136"/>
            <a:ext cx="5117689" cy="27786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00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10200E-B1F6-4A49-A20B-BDDB10CE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4" y="1868153"/>
            <a:ext cx="10695576" cy="3433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3D0B39-4144-4A72-9118-F2878BFA797E}"/>
              </a:ext>
            </a:extLst>
          </p:cNvPr>
          <p:cNvSpPr/>
          <p:nvPr/>
        </p:nvSpPr>
        <p:spPr>
          <a:xfrm>
            <a:off x="6755625" y="5587868"/>
            <a:ext cx="38500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HotDay-YourName-SelfhealingFunction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25EB0-404C-4950-AFAC-B1D080235F9B}"/>
              </a:ext>
            </a:extLst>
          </p:cNvPr>
          <p:cNvSpPr/>
          <p:nvPr/>
        </p:nvSpPr>
        <p:spPr>
          <a:xfrm>
            <a:off x="304933" y="5539377"/>
            <a:ext cx="6054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 the ‘</a:t>
            </a:r>
            <a:r>
              <a:rPr lang="en-US" b="1" i="1" dirty="0" err="1">
                <a:solidFill>
                  <a:schemeClr val="bg1"/>
                </a:solidFill>
                <a:latin typeface="Calibri" panose="020F0502020204030204" pitchFamily="34" charset="0"/>
              </a:rPr>
              <a:t>Selfhealing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 function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task on the left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Add your Azure subscription information on the right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Add the name of your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Selfhealing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B9997-3F17-42D6-9D66-013C9CE98F4A}"/>
              </a:ext>
            </a:extLst>
          </p:cNvPr>
          <p:cNvSpPr/>
          <p:nvPr/>
        </p:nvSpPr>
        <p:spPr>
          <a:xfrm>
            <a:off x="5601101" y="3380509"/>
            <a:ext cx="5004551" cy="2701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FB322D-2424-4081-9981-B4938BF9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Update jobs and tasks-step 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E9AFF-0BF0-4DD1-997E-724CF8545425}"/>
              </a:ext>
            </a:extLst>
          </p:cNvPr>
          <p:cNvSpPr/>
          <p:nvPr/>
        </p:nvSpPr>
        <p:spPr>
          <a:xfrm>
            <a:off x="5601102" y="4731328"/>
            <a:ext cx="5004551" cy="2701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218BD-7BA6-43FC-9B0F-91D4B8DCD0CF}"/>
              </a:ext>
            </a:extLst>
          </p:cNvPr>
          <p:cNvSpPr/>
          <p:nvPr/>
        </p:nvSpPr>
        <p:spPr>
          <a:xfrm>
            <a:off x="658224" y="3900055"/>
            <a:ext cx="4745049" cy="4225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42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33DAC-6A38-4EE8-99EF-456DA36F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54" y="1810340"/>
            <a:ext cx="10716491" cy="34810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D8D9B0-64CD-4AD5-849F-E8A0D2F4A7C7}"/>
              </a:ext>
            </a:extLst>
          </p:cNvPr>
          <p:cNvSpPr/>
          <p:nvPr/>
        </p:nvSpPr>
        <p:spPr>
          <a:xfrm>
            <a:off x="7340009" y="5571363"/>
            <a:ext cx="3804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HotDay-YourName-MonspecValidation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CEA7B-7068-4700-B65C-F3EB2953A80C}"/>
              </a:ext>
            </a:extLst>
          </p:cNvPr>
          <p:cNvSpPr/>
          <p:nvPr/>
        </p:nvSpPr>
        <p:spPr>
          <a:xfrm>
            <a:off x="304934" y="5539377"/>
            <a:ext cx="69409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 the ‘</a:t>
            </a:r>
            <a:r>
              <a:rPr lang="en-US" b="1" i="1" dirty="0" err="1">
                <a:solidFill>
                  <a:schemeClr val="bg1"/>
                </a:solidFill>
                <a:latin typeface="Calibri" panose="020F0502020204030204" pitchFamily="34" charset="0"/>
              </a:rPr>
              <a:t>MonspecValidation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 function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task on the left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Add your Azure subscription information on the right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Add the name of your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MonspecValidation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2C0A61-433F-4FD5-8863-1FA3E3CEDDA0}"/>
              </a:ext>
            </a:extLst>
          </p:cNvPr>
          <p:cNvSpPr/>
          <p:nvPr/>
        </p:nvSpPr>
        <p:spPr>
          <a:xfrm>
            <a:off x="5718865" y="3380509"/>
            <a:ext cx="5004551" cy="2701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5E9D8B5-DF7A-42D5-978F-2F03ACDC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 : </a:t>
            </a:r>
            <a:r>
              <a:rPr lang="en-US" i="1" dirty="0"/>
              <a:t>Update  jobs and tasks-step 5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FAF4BE-2202-4108-8072-C46B2FFE6C82}"/>
              </a:ext>
            </a:extLst>
          </p:cNvPr>
          <p:cNvSpPr/>
          <p:nvPr/>
        </p:nvSpPr>
        <p:spPr>
          <a:xfrm>
            <a:off x="5718865" y="4717473"/>
            <a:ext cx="5004551" cy="27016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F2EE5-8FB8-4D78-A484-ACA08D9F9070}"/>
              </a:ext>
            </a:extLst>
          </p:cNvPr>
          <p:cNvSpPr/>
          <p:nvPr/>
        </p:nvSpPr>
        <p:spPr>
          <a:xfrm>
            <a:off x="737754" y="4359042"/>
            <a:ext cx="4755573" cy="41384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53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DDAE3-FEC7-41C0-896E-28F70D5B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53" y="1329433"/>
            <a:ext cx="8781363" cy="4332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DC796F-732E-4CCD-8310-94C7E03712E0}"/>
              </a:ext>
            </a:extLst>
          </p:cNvPr>
          <p:cNvSpPr/>
          <p:nvPr/>
        </p:nvSpPr>
        <p:spPr>
          <a:xfrm>
            <a:off x="450406" y="5771021"/>
            <a:ext cx="9857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 the ‘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Update Azure Resource Group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action on the left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Scroll down and locate ‘Azure Pipelines/TFS service connection’ on the right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‘NEW’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364F56-DC1F-42AD-BF9E-BFF569275361}"/>
              </a:ext>
            </a:extLst>
          </p:cNvPr>
          <p:cNvSpPr/>
          <p:nvPr/>
        </p:nvSpPr>
        <p:spPr>
          <a:xfrm>
            <a:off x="9957955" y="3266209"/>
            <a:ext cx="699652" cy="24591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2C4B5F8-B080-474E-9711-D65A379B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 : </a:t>
            </a:r>
            <a:r>
              <a:rPr lang="en-US" i="1" dirty="0"/>
              <a:t>Update jobs and tasks-step 6</a:t>
            </a:r>
            <a:r>
              <a:rPr lang="en-US" sz="1400" i="1" dirty="0"/>
              <a:t>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E4A61-6ADB-4116-B80E-ECEBACC6221F}"/>
              </a:ext>
            </a:extLst>
          </p:cNvPr>
          <p:cNvSpPr/>
          <p:nvPr/>
        </p:nvSpPr>
        <p:spPr>
          <a:xfrm>
            <a:off x="1942052" y="3664526"/>
            <a:ext cx="4382547" cy="45027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EA823-8E2F-42C8-B1C0-6F394C5F705B}"/>
              </a:ext>
            </a:extLst>
          </p:cNvPr>
          <p:cNvSpPr/>
          <p:nvPr/>
        </p:nvSpPr>
        <p:spPr>
          <a:xfrm>
            <a:off x="6534836" y="2959677"/>
            <a:ext cx="2041130" cy="24591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41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97198-3D3F-47C2-8A4A-3D0996D9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45" y="1376411"/>
            <a:ext cx="6299685" cy="50024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875881-43C9-4A5E-ADF4-253BDEF2681E}"/>
              </a:ext>
            </a:extLst>
          </p:cNvPr>
          <p:cNvSpPr/>
          <p:nvPr/>
        </p:nvSpPr>
        <p:spPr>
          <a:xfrm>
            <a:off x="214878" y="2653616"/>
            <a:ext cx="4197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Provide a Name for this connection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Type, or paste, the URL of your DevOps URL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Verify Connection and confirm that it works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Hit ‘OK’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C5093AF-40E3-4253-B6B3-2EC7939E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Update jobs and tasks-step 6</a:t>
            </a:r>
            <a:r>
              <a:rPr lang="en-US" sz="1400" i="1" dirty="0"/>
              <a:t>b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01D2F-CF5E-4ED5-9F6A-BA7692C4FAD5}"/>
              </a:ext>
            </a:extLst>
          </p:cNvPr>
          <p:cNvSpPr/>
          <p:nvPr/>
        </p:nvSpPr>
        <p:spPr>
          <a:xfrm>
            <a:off x="128154" y="1717868"/>
            <a:ext cx="4509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This will create an authenticated connection to your Azure Resource Group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534214-741E-42FF-A72F-91716B2E6CE6}"/>
              </a:ext>
            </a:extLst>
          </p:cNvPr>
          <p:cNvSpPr/>
          <p:nvPr/>
        </p:nvSpPr>
        <p:spPr>
          <a:xfrm>
            <a:off x="547638" y="5038497"/>
            <a:ext cx="3757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chemeClr val="bg1"/>
                </a:solidFill>
              </a:rPr>
              <a:t>https://dev.azure.com/YourOrgName/</a:t>
            </a:r>
          </a:p>
        </p:txBody>
      </p:sp>
    </p:spTree>
    <p:extLst>
      <p:ext uri="{BB962C8B-B14F-4D97-AF65-F5344CB8AC3E}">
        <p14:creationId xmlns:p14="http://schemas.microsoft.com/office/powerpoint/2010/main" val="3517032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AA734-E8E9-4D09-A38D-BD52367F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55" y="1461050"/>
            <a:ext cx="8174181" cy="4701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06BA21-B1A1-4F46-A9D4-96B5F1A4479D}"/>
              </a:ext>
            </a:extLst>
          </p:cNvPr>
          <p:cNvSpPr/>
          <p:nvPr/>
        </p:nvSpPr>
        <p:spPr>
          <a:xfrm>
            <a:off x="214878" y="2365974"/>
            <a:ext cx="3380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that your new connection name is selected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1C57F3BA-B28B-41EB-8E90-6551F859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Update jobs and tasks-step 6</a:t>
            </a:r>
            <a:r>
              <a:rPr lang="en-US" sz="1400" i="1" dirty="0"/>
              <a:t>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516D2C-6323-4C4D-951F-7FC1324031C0}"/>
              </a:ext>
            </a:extLst>
          </p:cNvPr>
          <p:cNvSpPr/>
          <p:nvPr/>
        </p:nvSpPr>
        <p:spPr>
          <a:xfrm>
            <a:off x="7904018" y="3919106"/>
            <a:ext cx="2847108" cy="22340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3F5ECA-04CA-4D21-88FE-1118E7329DF7}"/>
              </a:ext>
            </a:extLst>
          </p:cNvPr>
          <p:cNvSpPr/>
          <p:nvPr/>
        </p:nvSpPr>
        <p:spPr>
          <a:xfrm>
            <a:off x="3595254" y="4296240"/>
            <a:ext cx="4100945" cy="40737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39263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F0FF9-EC8E-4DBA-9489-D79A3605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54" y="1360596"/>
            <a:ext cx="8299656" cy="46370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837AEE-4EAC-4AD0-A261-576DBDE7284D}"/>
              </a:ext>
            </a:extLst>
          </p:cNvPr>
          <p:cNvSpPr/>
          <p:nvPr/>
        </p:nvSpPr>
        <p:spPr>
          <a:xfrm>
            <a:off x="138678" y="2562679"/>
            <a:ext cx="33803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‘Deployment group job’ from the left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Use the dropdown menu on the right and select your Deployment Group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00574A1D-4196-4421-B8CA-39BC1744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Update jobs and tasks-step 7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33290-3914-4900-9255-3C6D0A6E4893}"/>
              </a:ext>
            </a:extLst>
          </p:cNvPr>
          <p:cNvSpPr/>
          <p:nvPr/>
        </p:nvSpPr>
        <p:spPr>
          <a:xfrm>
            <a:off x="3595254" y="4696691"/>
            <a:ext cx="4100945" cy="45719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3562D-0DD2-4A2A-A0EC-0591871101F6}"/>
              </a:ext>
            </a:extLst>
          </p:cNvPr>
          <p:cNvSpPr/>
          <p:nvPr/>
        </p:nvSpPr>
        <p:spPr>
          <a:xfrm>
            <a:off x="7938655" y="3810000"/>
            <a:ext cx="3138053" cy="25630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88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Getting Values from Dynatrace-step 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12682D-BD17-4280-B2BF-384BE4D340DA}"/>
              </a:ext>
            </a:extLst>
          </p:cNvPr>
          <p:cNvSpPr txBox="1">
            <a:spLocks/>
          </p:cNvSpPr>
          <p:nvPr/>
        </p:nvSpPr>
        <p:spPr>
          <a:xfrm>
            <a:off x="481261" y="5409588"/>
            <a:ext cx="4203034" cy="13177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Go to Settings-&gt;Integration-&gt;Dynatrace API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From here choose ‘Generate Token’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DDAD8-DCC4-42BA-9129-DA32A7D2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" y="1295372"/>
            <a:ext cx="7766702" cy="3885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CC757-5AF9-4ADF-A7F8-DA5D9039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278" y="2680189"/>
            <a:ext cx="3554472" cy="38126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8AA862-DC44-42BE-BBB5-7255626F6D3B}"/>
              </a:ext>
            </a:extLst>
          </p:cNvPr>
          <p:cNvSpPr txBox="1">
            <a:spLocks/>
          </p:cNvSpPr>
          <p:nvPr/>
        </p:nvSpPr>
        <p:spPr>
          <a:xfrm>
            <a:off x="9396662" y="3642131"/>
            <a:ext cx="2428661" cy="131778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3. Name it ‘API Token’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4. Hit ‘Generate’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5. Copy this token and paste it to your table</a:t>
            </a:r>
          </a:p>
        </p:txBody>
      </p:sp>
    </p:spTree>
    <p:extLst>
      <p:ext uri="{BB962C8B-B14F-4D97-AF65-F5344CB8AC3E}">
        <p14:creationId xmlns:p14="http://schemas.microsoft.com/office/powerpoint/2010/main" val="1233698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C78B8-09FE-4F24-95BF-40C6944BB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4" y="1933705"/>
            <a:ext cx="10818309" cy="2990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5CBD9-48A5-4792-B9CA-05ACFBBE0DC4}"/>
              </a:ext>
            </a:extLst>
          </p:cNvPr>
          <p:cNvSpPr/>
          <p:nvPr/>
        </p:nvSpPr>
        <p:spPr>
          <a:xfrm>
            <a:off x="838200" y="5197291"/>
            <a:ext cx="10238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‘Variables’ from the top menu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Update the value for your Dynatrace Tenant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Update the value for your Dynatrace Token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Save your settings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7460354C-74C4-43C4-AE1B-D9A4E583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Update jobs and tasks-step 8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919BF-908A-45C6-B094-58025CE08C0B}"/>
              </a:ext>
            </a:extLst>
          </p:cNvPr>
          <p:cNvSpPr/>
          <p:nvPr/>
        </p:nvSpPr>
        <p:spPr>
          <a:xfrm>
            <a:off x="1814947" y="2358738"/>
            <a:ext cx="602672" cy="30826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4BD8C0-C9B7-4B99-A92B-BFBA79CDFF28}"/>
              </a:ext>
            </a:extLst>
          </p:cNvPr>
          <p:cNvSpPr/>
          <p:nvPr/>
        </p:nvSpPr>
        <p:spPr>
          <a:xfrm>
            <a:off x="6047507" y="3383974"/>
            <a:ext cx="2001983" cy="24591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DCF8B5-C0AD-4A5E-9720-2094C4B2705E}"/>
              </a:ext>
            </a:extLst>
          </p:cNvPr>
          <p:cNvSpPr/>
          <p:nvPr/>
        </p:nvSpPr>
        <p:spPr>
          <a:xfrm>
            <a:off x="6047507" y="3682055"/>
            <a:ext cx="2001983" cy="24591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8A1BD-B871-4A4A-86AB-ADBA27A3D0D3}"/>
              </a:ext>
            </a:extLst>
          </p:cNvPr>
          <p:cNvSpPr/>
          <p:nvPr/>
        </p:nvSpPr>
        <p:spPr>
          <a:xfrm>
            <a:off x="3359727" y="6502895"/>
            <a:ext cx="3761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Calibri" panose="020F0502020204030204" pitchFamily="34" charset="0"/>
              </a:rPr>
              <a:t>Note</a:t>
            </a:r>
            <a:r>
              <a:rPr lang="en-US" sz="1400" i="1" dirty="0">
                <a:solidFill>
                  <a:schemeClr val="bg1"/>
                </a:solidFill>
                <a:latin typeface="Calibri" panose="020F0502020204030204" pitchFamily="34" charset="0"/>
              </a:rPr>
              <a:t>: These values should be saved in your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22C5E-1A21-4121-A683-DE50231A8B07}"/>
              </a:ext>
            </a:extLst>
          </p:cNvPr>
          <p:cNvSpPr/>
          <p:nvPr/>
        </p:nvSpPr>
        <p:spPr>
          <a:xfrm>
            <a:off x="8222674" y="1961416"/>
            <a:ext cx="602672" cy="30826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77007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25542A-3E03-409E-B006-9D21F070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82" y="1259496"/>
            <a:ext cx="4291166" cy="5375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4B9524-3E29-4812-80A2-00C54B95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33" y="1565695"/>
            <a:ext cx="2562225" cy="1666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43E6D6-5B26-4B25-8903-9B72778EF25E}"/>
              </a:ext>
            </a:extLst>
          </p:cNvPr>
          <p:cNvSpPr/>
          <p:nvPr/>
        </p:nvSpPr>
        <p:spPr>
          <a:xfrm>
            <a:off x="602672" y="4025613"/>
            <a:ext cx="44819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Create a release by selecting ‘Release’ from the menu bar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Choose the latest Build number from the ‘version’ drop down selection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Hit ‘Create’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FBBABAC4-453A-4C66-B910-544F0CE7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Update jobs and tasks-step 9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C076FF-0671-4A4F-81C9-A772F06EE987}"/>
              </a:ext>
            </a:extLst>
          </p:cNvPr>
          <p:cNvSpPr/>
          <p:nvPr/>
        </p:nvSpPr>
        <p:spPr>
          <a:xfrm>
            <a:off x="1094509" y="2299855"/>
            <a:ext cx="2015836" cy="36714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D71EAE-0533-450A-B8AC-EC16938847F0}"/>
              </a:ext>
            </a:extLst>
          </p:cNvPr>
          <p:cNvSpPr/>
          <p:nvPr/>
        </p:nvSpPr>
        <p:spPr>
          <a:xfrm>
            <a:off x="7384472" y="4357255"/>
            <a:ext cx="457200" cy="33250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86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44798F-7AB9-4788-BF6A-750BF7F4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963" y="1309414"/>
            <a:ext cx="7345073" cy="47531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E1335B-7D10-4DD5-BAF8-8BB5CF9014FD}"/>
              </a:ext>
            </a:extLst>
          </p:cNvPr>
          <p:cNvSpPr/>
          <p:nvPr/>
        </p:nvSpPr>
        <p:spPr>
          <a:xfrm>
            <a:off x="374073" y="2485643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there are no red alerts across the Release Pipeline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on the Release-1 link to view release process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DCA9737F-EA12-4733-9E20-30B26FFF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Verify</a:t>
            </a:r>
            <a:r>
              <a:rPr lang="en-US" dirty="0"/>
              <a:t> </a:t>
            </a:r>
            <a:r>
              <a:rPr lang="en-US" i="1" dirty="0"/>
              <a:t>Results-step 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CDD574-2F20-4A91-9863-B1EEA7CBA6D6}"/>
              </a:ext>
            </a:extLst>
          </p:cNvPr>
          <p:cNvSpPr/>
          <p:nvPr/>
        </p:nvSpPr>
        <p:spPr>
          <a:xfrm>
            <a:off x="4481948" y="1472122"/>
            <a:ext cx="2507672" cy="36714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31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630CC-2CD5-4FD2-B248-BB4107DA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4" y="1416694"/>
            <a:ext cx="4439171" cy="3453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EAC4E-2313-4715-8D56-73683CA8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0" y="2079462"/>
            <a:ext cx="7026869" cy="3940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A16DF9-2D73-4C04-8031-D844510FDD70}"/>
              </a:ext>
            </a:extLst>
          </p:cNvPr>
          <p:cNvSpPr/>
          <p:nvPr/>
        </p:nvSpPr>
        <p:spPr>
          <a:xfrm>
            <a:off x="316041" y="5148606"/>
            <a:ext cx="43018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Hover over the progress box and select ‘Logs’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Watch the results until they complete and confirm that everything is green.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98CEB505-3B34-4147-A563-B14494F0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Verify</a:t>
            </a:r>
            <a:r>
              <a:rPr lang="en-US" dirty="0"/>
              <a:t> </a:t>
            </a:r>
            <a:r>
              <a:rPr lang="en-US" i="1" dirty="0"/>
              <a:t>Results-step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A6753E-3677-4152-95D2-03FE67A13558}"/>
              </a:ext>
            </a:extLst>
          </p:cNvPr>
          <p:cNvSpPr/>
          <p:nvPr/>
        </p:nvSpPr>
        <p:spPr>
          <a:xfrm>
            <a:off x="3165765" y="4114800"/>
            <a:ext cx="727364" cy="31254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5537F-3992-4CBE-9EC1-895C853504AD}"/>
              </a:ext>
            </a:extLst>
          </p:cNvPr>
          <p:cNvSpPr/>
          <p:nvPr/>
        </p:nvSpPr>
        <p:spPr>
          <a:xfrm>
            <a:off x="7335298" y="1414668"/>
            <a:ext cx="1431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2266503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BC99EF-411A-447F-BC1E-EDE205D2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9" y="1577684"/>
            <a:ext cx="11223102" cy="3408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170CF0-940C-4F4A-9C2D-6DB32B40DE5A}"/>
              </a:ext>
            </a:extLst>
          </p:cNvPr>
          <p:cNvSpPr/>
          <p:nvPr/>
        </p:nvSpPr>
        <p:spPr>
          <a:xfrm>
            <a:off x="316040" y="5148606"/>
            <a:ext cx="7587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Log into your Dynatrace Tenant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Navigate to ‘Hosts’ and confirm that you see a Production and Staging VM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75CDA2A4-EDFE-4D7D-9C18-4BE7F83D6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CreateUtilities: </a:t>
            </a:r>
            <a:r>
              <a:rPr lang="en-US" i="1" dirty="0"/>
              <a:t>Confirmation of VMs in Dynatrace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C82CB7-4227-4E44-AEA2-F1E2DD9A1D50}"/>
              </a:ext>
            </a:extLst>
          </p:cNvPr>
          <p:cNvSpPr/>
          <p:nvPr/>
        </p:nvSpPr>
        <p:spPr>
          <a:xfrm>
            <a:off x="2763984" y="4010892"/>
            <a:ext cx="3422072" cy="6026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95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641117-343D-4138-96CB-AF5388D9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3 – </a:t>
            </a:r>
            <a:r>
              <a:rPr lang="en-US" i="1" dirty="0"/>
              <a:t>CD Pipeline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42A026-58A7-44C1-A00B-F29611F97D36}"/>
              </a:ext>
            </a:extLst>
          </p:cNvPr>
          <p:cNvSpPr/>
          <p:nvPr/>
        </p:nvSpPr>
        <p:spPr>
          <a:xfrm>
            <a:off x="838200" y="1138482"/>
            <a:ext cx="6096000" cy="8110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rPr>
              <a:t>Configure </a:t>
            </a:r>
            <a:r>
              <a:rPr lang="en-US" sz="1600" b="1" dirty="0" err="1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rPr>
              <a:t>SelfHealing</a:t>
            </a:r>
            <a:r>
              <a:rPr lang="en-US" sz="1600" b="1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rPr>
              <a:t> Function in Dynatrace </a:t>
            </a:r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rPr>
              <a:t>Deploy Build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FCB67-2871-44EE-A005-77520CDFE4DB}"/>
              </a:ext>
            </a:extLst>
          </p:cNvPr>
          <p:cNvSpPr/>
          <p:nvPr/>
        </p:nvSpPr>
        <p:spPr>
          <a:xfrm>
            <a:off x="2634342" y="4958306"/>
            <a:ext cx="6923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Build 1 is successful in Staging and so the Gate automatically pushes the update into Production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1ECF7-B278-4A09-B681-F9A7489E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17" y="2688261"/>
            <a:ext cx="8269467" cy="20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54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AF043-B715-43E8-9B58-1272AE162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46" y="1392158"/>
            <a:ext cx="8590884" cy="4625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B7D6A-447F-46E3-8214-024E90A6FF2B}"/>
              </a:ext>
            </a:extLst>
          </p:cNvPr>
          <p:cNvSpPr/>
          <p:nvPr/>
        </p:nvSpPr>
        <p:spPr>
          <a:xfrm>
            <a:off x="1840040" y="6123935"/>
            <a:ext cx="7587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Log into Azure and locate the ‘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Selfhealing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function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Copy the URL and paste this into your values table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F7A1029C-CB13-45BD-847F-B778596C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 : ‘</a:t>
            </a:r>
            <a:r>
              <a:rPr lang="en-US" i="1" dirty="0" err="1"/>
              <a:t>Selfhealing</a:t>
            </a:r>
            <a:r>
              <a:rPr lang="en-US" i="1" dirty="0"/>
              <a:t>’ Function URL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70624-1026-4EDF-8777-897600268EBF}"/>
              </a:ext>
            </a:extLst>
          </p:cNvPr>
          <p:cNvSpPr/>
          <p:nvPr/>
        </p:nvSpPr>
        <p:spPr>
          <a:xfrm>
            <a:off x="3976256" y="3560620"/>
            <a:ext cx="3422072" cy="3948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53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50C3F-91D7-44C7-9FE3-EEF97EBA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4" y="1355953"/>
            <a:ext cx="11560472" cy="38065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E08D0-7E58-492C-BC30-AA2DC8FB3E5E}"/>
              </a:ext>
            </a:extLst>
          </p:cNvPr>
          <p:cNvSpPr/>
          <p:nvPr/>
        </p:nvSpPr>
        <p:spPr>
          <a:xfrm>
            <a:off x="315764" y="5416514"/>
            <a:ext cx="7587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Log into Azure and locate the ‘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MonspecValidation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function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Copy the URL and paste this into your values table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1FFAFC75-1C51-4DCF-8C0B-EF45E603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‘</a:t>
            </a:r>
            <a:r>
              <a:rPr lang="en-US" i="1" dirty="0" err="1"/>
              <a:t>MonspecValidation</a:t>
            </a:r>
            <a:r>
              <a:rPr lang="en-US" i="1" dirty="0"/>
              <a:t>’ Function URL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F331FE-ABB2-4745-9C12-92E9CB0BF762}"/>
              </a:ext>
            </a:extLst>
          </p:cNvPr>
          <p:cNvSpPr/>
          <p:nvPr/>
        </p:nvSpPr>
        <p:spPr>
          <a:xfrm>
            <a:off x="3082638" y="4010893"/>
            <a:ext cx="4003962" cy="45027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29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D594ED-8BFD-4B1C-A320-3A93564B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00" y="1226661"/>
            <a:ext cx="8119195" cy="49429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E7C931-4612-44DE-9E22-119230BAD4D0}"/>
              </a:ext>
            </a:extLst>
          </p:cNvPr>
          <p:cNvSpPr/>
          <p:nvPr/>
        </p:nvSpPr>
        <p:spPr>
          <a:xfrm>
            <a:off x="0" y="2111003"/>
            <a:ext cx="37020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Go to ‘Manage’ under the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MonspecValidation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function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Locate and copy the function key and paste this into your values table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4042F325-C423-4B68-9E16-BA05A352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‘</a:t>
            </a:r>
            <a:r>
              <a:rPr lang="en-US" i="1" dirty="0" err="1"/>
              <a:t>MonspecValidation</a:t>
            </a:r>
            <a:r>
              <a:rPr lang="en-US" i="1" dirty="0"/>
              <a:t>’ Function Token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5008B1-77A7-410F-8377-52EBC43032C0}"/>
              </a:ext>
            </a:extLst>
          </p:cNvPr>
          <p:cNvSpPr/>
          <p:nvPr/>
        </p:nvSpPr>
        <p:spPr>
          <a:xfrm>
            <a:off x="5527964" y="3588331"/>
            <a:ext cx="4641271" cy="45027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20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A865F01-3A3E-4076-B304-6F3FA478BCF5}"/>
              </a:ext>
            </a:extLst>
          </p:cNvPr>
          <p:cNvGrpSpPr/>
          <p:nvPr/>
        </p:nvGrpSpPr>
        <p:grpSpPr>
          <a:xfrm>
            <a:off x="363286" y="1553225"/>
            <a:ext cx="5561599" cy="4939411"/>
            <a:chOff x="363286" y="1553225"/>
            <a:chExt cx="5561599" cy="49394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F52458-5683-4B7F-9AA2-CC1152FB3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8352" y="1876103"/>
              <a:ext cx="3696532" cy="461653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048531-C558-48D9-A909-16B766451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287" y="1553225"/>
              <a:ext cx="5561598" cy="3159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411011-1ACC-4030-92C4-9C6DF589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286" y="1869375"/>
              <a:ext cx="1865066" cy="462326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A034070-CF34-4E94-BECF-C7E197933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488" y="5572942"/>
            <a:ext cx="2985829" cy="1131122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4C588991-F40A-4AE2-B48C-C2433FB4B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Prepare Dynatrace for SelfHealing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301330-8C43-49E6-810B-8C04166DBDA1}"/>
              </a:ext>
            </a:extLst>
          </p:cNvPr>
          <p:cNvSpPr/>
          <p:nvPr/>
        </p:nvSpPr>
        <p:spPr>
          <a:xfrm>
            <a:off x="6230786" y="1768801"/>
            <a:ext cx="602973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Go to Dynatrace and navigate to Settings-&gt;Integration-&gt;Problem notifications-&gt;Setup Notification and Choose ‘Custom Integration’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Add the Webhook URL: ‘https://hotday-YourName-selfhealingfunction.azurewebsites.net?name=YourName’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Update the Custom payload:</a:t>
            </a:r>
          </a:p>
          <a:p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"State":"{State}",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"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ProblemID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":"{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ProblemID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}",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"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ProblemTitle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":"{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ProblemTitle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}",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"PID":"{PID}",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"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ImpactedEntities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": {</a:t>
            </a:r>
            <a:r>
              <a:rPr lang="en-US" sz="12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ImpactedEntities</a:t>
            </a: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}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4. Test your connection and confirm success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86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Signup for an Azure Account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192" y="1936172"/>
            <a:ext cx="4387197" cy="297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Sign Up Here</a:t>
            </a:r>
          </a:p>
          <a:p>
            <a:pPr marL="0" indent="0">
              <a:buNone/>
            </a:pPr>
            <a:r>
              <a:rPr lang="en-US" sz="1200" dirty="0"/>
              <a:t>https://azure.microsoft.com/en-us/free/search/?&amp;OCID=AID719825_SEM_AvIozCH4&amp;lnkd=Google_Azure_Brand&amp;gclid=Cj0KCQiAp7DiBRDdARIsABIMfoDdEpeimNxnrSO64P05xcwbeYjxXK5Tx6HeWoXuVwXAvmX_3IljuX0aAnkNEALw_wcB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F29028-BED7-4042-9973-CD712286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04" y="1224043"/>
            <a:ext cx="5754848" cy="551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13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E4163E-873F-4F34-BED0-36219A0D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0" y="1397850"/>
            <a:ext cx="8575318" cy="4999677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81AB779C-219F-40C8-B03C-6BD3043A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Configure ‘SelfHealing’ Function parameters in Azure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28836-A411-44E9-A2C0-57A6B1937D22}"/>
              </a:ext>
            </a:extLst>
          </p:cNvPr>
          <p:cNvSpPr/>
          <p:nvPr/>
        </p:nvSpPr>
        <p:spPr>
          <a:xfrm>
            <a:off x="146274" y="2413972"/>
            <a:ext cx="314828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Log into Azure and locate the ‘SelfHealing’ function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Add the following variables to your settings: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DT_TENANT_URL</a:t>
            </a:r>
          </a:p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DT_API_TOKEN</a:t>
            </a:r>
          </a:p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DT_VSTSURL </a:t>
            </a:r>
          </a:p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DT_VSTSPAT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9B095-A12E-43DE-8365-D5F7CA41DAD7}"/>
              </a:ext>
            </a:extLst>
          </p:cNvPr>
          <p:cNvSpPr/>
          <p:nvPr/>
        </p:nvSpPr>
        <p:spPr>
          <a:xfrm>
            <a:off x="5980606" y="4764051"/>
            <a:ext cx="4679293" cy="118932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29F49-9D38-4710-8AB0-7C2C7B03BC94}"/>
              </a:ext>
            </a:extLst>
          </p:cNvPr>
          <p:cNvSpPr txBox="1"/>
          <p:nvPr/>
        </p:nvSpPr>
        <p:spPr>
          <a:xfrm>
            <a:off x="6325173" y="6402796"/>
            <a:ext cx="4138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NOTE: The values should be noted in your table</a:t>
            </a:r>
          </a:p>
        </p:txBody>
      </p:sp>
    </p:spTree>
    <p:extLst>
      <p:ext uri="{BB962C8B-B14F-4D97-AF65-F5344CB8AC3E}">
        <p14:creationId xmlns:p14="http://schemas.microsoft.com/office/powerpoint/2010/main" val="4184989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2171B-28BD-4F57-8A09-F19E6F99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5" y="1389252"/>
            <a:ext cx="7010770" cy="4464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D0682-DE3D-451C-849B-AECBF212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55" y="4809658"/>
            <a:ext cx="5548949" cy="133116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6E56E40-9C30-421C-9CAF-30B07E4D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Import ‘</a:t>
            </a:r>
            <a:r>
              <a:rPr lang="en-US" i="1" dirty="0" err="1"/>
              <a:t>UnbreakablePipelineDemo-CD.json</a:t>
            </a:r>
            <a:r>
              <a:rPr lang="en-US" i="1" dirty="0"/>
              <a:t>’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F7E12-D5DA-48A0-9A6A-30FC73754303}"/>
              </a:ext>
            </a:extLst>
          </p:cNvPr>
          <p:cNvSpPr/>
          <p:nvPr/>
        </p:nvSpPr>
        <p:spPr>
          <a:xfrm>
            <a:off x="7547263" y="2421069"/>
            <a:ext cx="4454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Go to DevOps portal: Pipelines-&gt;Releases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Choose ‘Import release pipeline’ and choose the ‘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UnbreakablePipeline-CD.json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file from your 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51FD6-95EA-4192-AFD0-A1E81A9DD26C}"/>
              </a:ext>
            </a:extLst>
          </p:cNvPr>
          <p:cNvSpPr/>
          <p:nvPr/>
        </p:nvSpPr>
        <p:spPr>
          <a:xfrm>
            <a:off x="4973782" y="3588332"/>
            <a:ext cx="2202873" cy="36714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6E2668-4E91-4BDC-874F-2FDE9F8B632A}"/>
              </a:ext>
            </a:extLst>
          </p:cNvPr>
          <p:cNvSpPr/>
          <p:nvPr/>
        </p:nvSpPr>
        <p:spPr>
          <a:xfrm>
            <a:off x="6075218" y="5356911"/>
            <a:ext cx="2944091" cy="29195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1C6FC2-CE74-4199-A878-F511EFEF09EB}"/>
              </a:ext>
            </a:extLst>
          </p:cNvPr>
          <p:cNvSpPr/>
          <p:nvPr/>
        </p:nvSpPr>
        <p:spPr>
          <a:xfrm>
            <a:off x="374540" y="5363333"/>
            <a:ext cx="3095820" cy="49021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65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0AF49-DC82-4900-9464-9B0CDEB5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82" y="1384426"/>
            <a:ext cx="7173686" cy="4933497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2A005F9B-C051-416A-B6B1-37BB0C0E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Recreate Pipeline Artifacts-step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CF19E-3692-41D0-9001-7E8FAB10C61D}"/>
              </a:ext>
            </a:extLst>
          </p:cNvPr>
          <p:cNvSpPr/>
          <p:nvPr/>
        </p:nvSpPr>
        <p:spPr>
          <a:xfrm>
            <a:off x="146274" y="2413972"/>
            <a:ext cx="3745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on the Artifact on the left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‘Delete’ on the right and confirm deletion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4A1BC2-B1C9-4509-9FC4-C3F08E45B928}"/>
              </a:ext>
            </a:extLst>
          </p:cNvPr>
          <p:cNvSpPr/>
          <p:nvPr/>
        </p:nvSpPr>
        <p:spPr>
          <a:xfrm>
            <a:off x="4248059" y="2972681"/>
            <a:ext cx="1087088" cy="82242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BAB24E-BF90-4880-B1F6-8C321D5DF882}"/>
              </a:ext>
            </a:extLst>
          </p:cNvPr>
          <p:cNvSpPr/>
          <p:nvPr/>
        </p:nvSpPr>
        <p:spPr>
          <a:xfrm>
            <a:off x="9797142" y="2302659"/>
            <a:ext cx="949923" cy="37179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857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416871-1151-49B0-9FF2-71265527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019" y="1356447"/>
            <a:ext cx="7359371" cy="5067675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551049EA-1744-44A9-9DD9-0EAF5282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Recreate Pipeline Artifacts-step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3D81E-C171-4FCF-87F2-397A2EB09E36}"/>
              </a:ext>
            </a:extLst>
          </p:cNvPr>
          <p:cNvSpPr/>
          <p:nvPr/>
        </p:nvSpPr>
        <p:spPr>
          <a:xfrm>
            <a:off x="146274" y="2413972"/>
            <a:ext cx="35457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Use the dropdown menu and select your Build pipeline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‘Add’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88389A-2119-410D-96DF-9316859FF275}"/>
              </a:ext>
            </a:extLst>
          </p:cNvPr>
          <p:cNvSpPr/>
          <p:nvPr/>
        </p:nvSpPr>
        <p:spPr>
          <a:xfrm>
            <a:off x="7176889" y="3788229"/>
            <a:ext cx="3129018" cy="30938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794605-5C6D-4803-908F-69C7A90BBD53}"/>
              </a:ext>
            </a:extLst>
          </p:cNvPr>
          <p:cNvSpPr/>
          <p:nvPr/>
        </p:nvSpPr>
        <p:spPr>
          <a:xfrm>
            <a:off x="7115820" y="5673176"/>
            <a:ext cx="660018" cy="30938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65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ECC90-8AA8-430B-8999-6183B98A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14" y="1238738"/>
            <a:ext cx="9244786" cy="4144214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A1478281-C661-4782-BB02-B54B832D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Update Job and Tasks-step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F3DB15-841C-49A8-B690-1D6E236327AA}"/>
              </a:ext>
            </a:extLst>
          </p:cNvPr>
          <p:cNvSpPr/>
          <p:nvPr/>
        </p:nvSpPr>
        <p:spPr>
          <a:xfrm>
            <a:off x="2270133" y="5625623"/>
            <a:ext cx="5870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on ‘Staging’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B55267-7DB0-4567-9676-B07DADC2AFD0}"/>
              </a:ext>
            </a:extLst>
          </p:cNvPr>
          <p:cNvSpPr/>
          <p:nvPr/>
        </p:nvSpPr>
        <p:spPr>
          <a:xfrm>
            <a:off x="5617028" y="3664475"/>
            <a:ext cx="1457540" cy="61189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0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A1478281-C661-4782-BB02-B54B832D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Application Release Pipeline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11CE1-FA06-45CD-91CA-55CF2BAC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85" y="1567821"/>
            <a:ext cx="8269467" cy="20107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E08088-5376-4A98-BBB6-45C216146502}"/>
              </a:ext>
            </a:extLst>
          </p:cNvPr>
          <p:cNvSpPr txBox="1">
            <a:spLocks/>
          </p:cNvSpPr>
          <p:nvPr/>
        </p:nvSpPr>
        <p:spPr>
          <a:xfrm>
            <a:off x="1507197" y="3765326"/>
            <a:ext cx="3828068" cy="220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</a:rPr>
              <a:t>Staging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Deploys the test app on Staging VM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Starts </a:t>
            </a:r>
            <a:r>
              <a:rPr lang="en-US" sz="1600" dirty="0" err="1">
                <a:solidFill>
                  <a:schemeClr val="bg1"/>
                </a:solidFill>
              </a:rPr>
              <a:t>Loadtest</a:t>
            </a:r>
            <a:r>
              <a:rPr lang="en-US" sz="1600" dirty="0">
                <a:solidFill>
                  <a:schemeClr val="bg1"/>
                </a:solidFill>
              </a:rPr>
              <a:t> against the test application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 Pushes Deployment Event to Dynatrace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373D38-2439-4CD2-A631-3E3FCBE96317}"/>
              </a:ext>
            </a:extLst>
          </p:cNvPr>
          <p:cNvSpPr txBox="1">
            <a:spLocks/>
          </p:cNvSpPr>
          <p:nvPr/>
        </p:nvSpPr>
        <p:spPr>
          <a:xfrm>
            <a:off x="6096000" y="3820328"/>
            <a:ext cx="3828068" cy="2457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</a:rPr>
              <a:t>Production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Deploys the test app on Staging VM</a:t>
            </a:r>
          </a:p>
          <a:p>
            <a:r>
              <a:rPr lang="en-US" sz="1800" dirty="0">
                <a:solidFill>
                  <a:schemeClr val="bg1"/>
                </a:solidFill>
              </a:rPr>
              <a:t>Starts </a:t>
            </a:r>
            <a:r>
              <a:rPr lang="en-US" sz="1800" dirty="0" err="1">
                <a:solidFill>
                  <a:schemeClr val="bg1"/>
                </a:solidFill>
              </a:rPr>
              <a:t>Loadtest</a:t>
            </a:r>
            <a:r>
              <a:rPr lang="en-US" sz="1800" dirty="0">
                <a:solidFill>
                  <a:schemeClr val="bg1"/>
                </a:solidFill>
              </a:rPr>
              <a:t> against the test application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 Pushes Deployment Event to Dynatrace</a:t>
            </a:r>
          </a:p>
        </p:txBody>
      </p:sp>
    </p:spTree>
    <p:extLst>
      <p:ext uri="{BB962C8B-B14F-4D97-AF65-F5344CB8AC3E}">
        <p14:creationId xmlns:p14="http://schemas.microsoft.com/office/powerpoint/2010/main" val="1039708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6C4B0-299B-4D1B-AE12-DBF56A16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84" y="1343376"/>
            <a:ext cx="9806832" cy="4297176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24A9A03-4ADE-47D0-8F0D-2C3FA8F1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Update Job and Tasks-step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45ACF-AA2D-45D8-9695-7463DD450E1D}"/>
              </a:ext>
            </a:extLst>
          </p:cNvPr>
          <p:cNvSpPr/>
          <p:nvPr/>
        </p:nvSpPr>
        <p:spPr>
          <a:xfrm>
            <a:off x="1192584" y="5730348"/>
            <a:ext cx="8494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‘Deployment group job’ on the left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your deployment group from the dropdown menu on the right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Type 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Staging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in the ‘Required tags’ box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D28487-1841-4F82-A895-5298770D868F}"/>
              </a:ext>
            </a:extLst>
          </p:cNvPr>
          <p:cNvSpPr/>
          <p:nvPr/>
        </p:nvSpPr>
        <p:spPr>
          <a:xfrm>
            <a:off x="1192584" y="2770706"/>
            <a:ext cx="2444390" cy="52939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4E59F1-293D-41EE-AFF3-95CDDEEE4776}"/>
              </a:ext>
            </a:extLst>
          </p:cNvPr>
          <p:cNvSpPr/>
          <p:nvPr/>
        </p:nvSpPr>
        <p:spPr>
          <a:xfrm>
            <a:off x="6377621" y="4291268"/>
            <a:ext cx="1817603" cy="34261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0B03EA-A123-4C67-8CDA-68621EC4A45C}"/>
              </a:ext>
            </a:extLst>
          </p:cNvPr>
          <p:cNvSpPr/>
          <p:nvPr/>
        </p:nvSpPr>
        <p:spPr>
          <a:xfrm>
            <a:off x="6377621" y="5082646"/>
            <a:ext cx="1226338" cy="29375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56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132A1-C055-4AFF-951A-D6525C32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4" y="1576686"/>
            <a:ext cx="2759699" cy="1640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ABF62-AC00-4D19-8CE4-6FA6ACDFE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76" y="2070023"/>
            <a:ext cx="8342193" cy="3604467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F5D2D7FE-22CF-40A6-B4CB-F8C4861E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Update Job and Tasks-step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C8B80-BE19-429F-B742-D5D8BCBD7A07}"/>
              </a:ext>
            </a:extLst>
          </p:cNvPr>
          <p:cNvSpPr/>
          <p:nvPr/>
        </p:nvSpPr>
        <p:spPr>
          <a:xfrm>
            <a:off x="0" y="3874716"/>
            <a:ext cx="3728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‘Production’ from the Tasks menu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Type: 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Production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in the ‘Required tags’ box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37FE97-632F-4926-87F7-C2FDF74046D7}"/>
              </a:ext>
            </a:extLst>
          </p:cNvPr>
          <p:cNvSpPr/>
          <p:nvPr/>
        </p:nvSpPr>
        <p:spPr>
          <a:xfrm>
            <a:off x="738822" y="2650287"/>
            <a:ext cx="2080005" cy="4297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3DEAE-5AEF-48E3-8DAA-EFE152EC73AB}"/>
              </a:ext>
            </a:extLst>
          </p:cNvPr>
          <p:cNvSpPr/>
          <p:nvPr/>
        </p:nvSpPr>
        <p:spPr>
          <a:xfrm>
            <a:off x="4331368" y="2435389"/>
            <a:ext cx="488139" cy="34218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140A1A-ACD9-4933-B2C9-DC40C4F40CD2}"/>
              </a:ext>
            </a:extLst>
          </p:cNvPr>
          <p:cNvCxnSpPr>
            <a:cxnSpLocks/>
          </p:cNvCxnSpPr>
          <p:nvPr/>
        </p:nvCxnSpPr>
        <p:spPr>
          <a:xfrm flipH="1">
            <a:off x="2935705" y="2772370"/>
            <a:ext cx="1395664" cy="520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A1704E-2C29-4EE3-8B1C-107945934A19}"/>
              </a:ext>
            </a:extLst>
          </p:cNvPr>
          <p:cNvSpPr/>
          <p:nvPr/>
        </p:nvSpPr>
        <p:spPr>
          <a:xfrm>
            <a:off x="8055169" y="5209003"/>
            <a:ext cx="1240086" cy="24302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048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3D1D7-B704-4C4A-BCA0-A7CC6380E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4" y="1328278"/>
            <a:ext cx="10210799" cy="4042027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4E2DCAE4-467D-490B-BB2A-526CC098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Update Job and Tasks-step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165991-A79F-478E-90B8-CAC1DC78D06A}"/>
              </a:ext>
            </a:extLst>
          </p:cNvPr>
          <p:cNvSpPr/>
          <p:nvPr/>
        </p:nvSpPr>
        <p:spPr>
          <a:xfrm>
            <a:off x="495013" y="5530243"/>
            <a:ext cx="6290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‘Variables’ from the menu bar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Update the Dynatrace variables from your notes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3F9F8-879F-4EAB-B024-0D863F853C50}"/>
              </a:ext>
            </a:extLst>
          </p:cNvPr>
          <p:cNvSpPr/>
          <p:nvPr/>
        </p:nvSpPr>
        <p:spPr>
          <a:xfrm>
            <a:off x="2041931" y="1811382"/>
            <a:ext cx="687519" cy="34729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964E0-62C9-4111-A6DC-69FF5C299C13}"/>
              </a:ext>
            </a:extLst>
          </p:cNvPr>
          <p:cNvSpPr/>
          <p:nvPr/>
        </p:nvSpPr>
        <p:spPr>
          <a:xfrm>
            <a:off x="3844376" y="3689454"/>
            <a:ext cx="5959642" cy="99929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F2D305-AD2E-4065-AAB5-EC4DDC180E7F}"/>
              </a:ext>
            </a:extLst>
          </p:cNvPr>
          <p:cNvSpPr/>
          <p:nvPr/>
        </p:nvSpPr>
        <p:spPr>
          <a:xfrm>
            <a:off x="216132" y="6308208"/>
            <a:ext cx="11247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i="1" dirty="0" err="1">
                <a:solidFill>
                  <a:schemeClr val="bg1"/>
                </a:solidFill>
              </a:rPr>
              <a:t>SimulateBuildNumber</a:t>
            </a:r>
            <a:r>
              <a:rPr lang="en-US" i="1" dirty="0">
                <a:solidFill>
                  <a:schemeClr val="bg1"/>
                </a:solidFill>
              </a:rPr>
              <a:t> 1 - App Runs well in Both Staging and Production</a:t>
            </a:r>
          </a:p>
        </p:txBody>
      </p:sp>
    </p:spTree>
    <p:extLst>
      <p:ext uri="{BB962C8B-B14F-4D97-AF65-F5344CB8AC3E}">
        <p14:creationId xmlns:p14="http://schemas.microsoft.com/office/powerpoint/2010/main" val="35987476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0B0EE-4003-4B08-993C-E4396DE52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6" y="1702250"/>
            <a:ext cx="7597712" cy="4418334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FAC4913B-5BCE-403C-97B8-9B99F587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Update Job and Tasks-step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3AF3FF-F3A8-431F-9678-DB31AE0E62A6}"/>
              </a:ext>
            </a:extLst>
          </p:cNvPr>
          <p:cNvSpPr/>
          <p:nvPr/>
        </p:nvSpPr>
        <p:spPr>
          <a:xfrm>
            <a:off x="8153973" y="2404135"/>
            <a:ext cx="3884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the Gate icon from the pipeline and open the ‘Gates’ options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on ‘Invoke REST API:POST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DB2E4-FBCD-431D-9846-E3B83F87804E}"/>
              </a:ext>
            </a:extLst>
          </p:cNvPr>
          <p:cNvSpPr/>
          <p:nvPr/>
        </p:nvSpPr>
        <p:spPr>
          <a:xfrm>
            <a:off x="3588848" y="3430817"/>
            <a:ext cx="515640" cy="34729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0C547-83C7-4CAB-A809-DADEA725B2AC}"/>
              </a:ext>
            </a:extLst>
          </p:cNvPr>
          <p:cNvSpPr/>
          <p:nvPr/>
        </p:nvSpPr>
        <p:spPr>
          <a:xfrm>
            <a:off x="4104487" y="4803200"/>
            <a:ext cx="1828799" cy="29818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8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Create a ‘Resource Group’ in Azure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358D17-155B-48AD-ACEE-B4A31A475E46}"/>
              </a:ext>
            </a:extLst>
          </p:cNvPr>
          <p:cNvGrpSpPr/>
          <p:nvPr/>
        </p:nvGrpSpPr>
        <p:grpSpPr>
          <a:xfrm>
            <a:off x="329577" y="1373548"/>
            <a:ext cx="6972879" cy="3348712"/>
            <a:chOff x="906086" y="1466379"/>
            <a:chExt cx="8845413" cy="42242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31BF32-011D-4FE3-B08B-FFF87BE46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6758" y="1466379"/>
              <a:ext cx="6754741" cy="42242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1CAF5D-20CD-4288-8C5F-01DD9764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086" y="1466379"/>
              <a:ext cx="2090673" cy="4224264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EAB6E7B-6E73-4390-9AD0-085AB01260CB}"/>
              </a:ext>
            </a:extLst>
          </p:cNvPr>
          <p:cNvSpPr/>
          <p:nvPr/>
        </p:nvSpPr>
        <p:spPr>
          <a:xfrm>
            <a:off x="357511" y="3703268"/>
            <a:ext cx="1423163" cy="26371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5A722B-8295-43C4-80C3-9638839B85D4}"/>
              </a:ext>
            </a:extLst>
          </p:cNvPr>
          <p:cNvSpPr/>
          <p:nvPr/>
        </p:nvSpPr>
        <p:spPr>
          <a:xfrm>
            <a:off x="2070006" y="1999367"/>
            <a:ext cx="680068" cy="24784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56D0D5-518E-4C0D-A60B-A5D92138C272}"/>
              </a:ext>
            </a:extLst>
          </p:cNvPr>
          <p:cNvGrpSpPr/>
          <p:nvPr/>
        </p:nvGrpSpPr>
        <p:grpSpPr>
          <a:xfrm>
            <a:off x="4795084" y="3907350"/>
            <a:ext cx="6697281" cy="2424698"/>
            <a:chOff x="4595704" y="3996728"/>
            <a:chExt cx="6697281" cy="24246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86E64D-EB29-4DDF-B5F2-E81FAFE94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705" y="3996728"/>
              <a:ext cx="6694360" cy="17899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95B24C-2D43-4BA6-98C1-2C117A94C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704" y="5786664"/>
              <a:ext cx="6697281" cy="634762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C220B-8CC0-4DFD-871B-DCD81E9F2F15}"/>
              </a:ext>
            </a:extLst>
          </p:cNvPr>
          <p:cNvSpPr/>
          <p:nvPr/>
        </p:nvSpPr>
        <p:spPr>
          <a:xfrm>
            <a:off x="7082590" y="4525998"/>
            <a:ext cx="1085133" cy="19626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5C7A118-9C30-4419-B107-D8F6269C9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73901" y="2022001"/>
            <a:ext cx="4337671" cy="4504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1. Log onto Azure and Add a Resource Group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47EB733-D1A3-4517-80B1-ED1414B2A985}"/>
              </a:ext>
            </a:extLst>
          </p:cNvPr>
          <p:cNvSpPr txBox="1">
            <a:spLocks/>
          </p:cNvSpPr>
          <p:nvPr/>
        </p:nvSpPr>
        <p:spPr>
          <a:xfrm>
            <a:off x="734067" y="5122871"/>
            <a:ext cx="4032013" cy="450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2. Provide a name and Region for this Resource Group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3. Review and Create</a:t>
            </a:r>
          </a:p>
        </p:txBody>
      </p:sp>
    </p:spTree>
    <p:extLst>
      <p:ext uri="{BB962C8B-B14F-4D97-AF65-F5344CB8AC3E}">
        <p14:creationId xmlns:p14="http://schemas.microsoft.com/office/powerpoint/2010/main" val="7507938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AB1E8-3D31-4ECA-BA9C-2ED10FCB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2" y="1822508"/>
            <a:ext cx="10985957" cy="2580098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1C83C331-F9A2-4E73-B86E-50372F6D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Update Job and Tasks-step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E767DE-9D16-4AC4-B040-DD66049D3E93}"/>
              </a:ext>
            </a:extLst>
          </p:cNvPr>
          <p:cNvSpPr/>
          <p:nvPr/>
        </p:nvSpPr>
        <p:spPr>
          <a:xfrm>
            <a:off x="838200" y="4954830"/>
            <a:ext cx="10711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Scroll down until you locate ‘Generic service connection’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Click on ‘Manage’ to create a new connection (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This will open a new Tab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80C00C-2214-4886-8D4E-D65E8FAC21D1}"/>
              </a:ext>
            </a:extLst>
          </p:cNvPr>
          <p:cNvSpPr/>
          <p:nvPr/>
        </p:nvSpPr>
        <p:spPr>
          <a:xfrm>
            <a:off x="7968343" y="2873927"/>
            <a:ext cx="1010652" cy="34729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654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0F839-8488-4510-ADF8-6D9BD420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2" y="1766290"/>
            <a:ext cx="2306915" cy="4311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7653D3-C783-40C7-AEED-545432C5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95" y="1766290"/>
            <a:ext cx="5173713" cy="31707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BAE00-34CD-4856-B637-1EAB60538099}"/>
              </a:ext>
            </a:extLst>
          </p:cNvPr>
          <p:cNvSpPr/>
          <p:nvPr/>
        </p:nvSpPr>
        <p:spPr>
          <a:xfrm>
            <a:off x="2799995" y="5423878"/>
            <a:ext cx="8060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Example: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https://hotday-YourName-monspecvalidation.azurewebsites.net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/api/validatePerfSig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8B555F-1593-4692-932C-DA1F89BD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Update Job and Tasks-step 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6E12E-8D6D-48D1-971C-238B3080EE20}"/>
              </a:ext>
            </a:extLst>
          </p:cNvPr>
          <p:cNvSpPr/>
          <p:nvPr/>
        </p:nvSpPr>
        <p:spPr>
          <a:xfrm>
            <a:off x="8171156" y="2070877"/>
            <a:ext cx="3764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Choose ‘Generic’ for a new connection type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Provide a name for your service connection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Paste your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MonspecValidation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URL copied from your notes and append /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api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validatePerfSig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to the 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DBF74-0D06-48D6-B966-6C308E5779CE}"/>
              </a:ext>
            </a:extLst>
          </p:cNvPr>
          <p:cNvSpPr/>
          <p:nvPr/>
        </p:nvSpPr>
        <p:spPr>
          <a:xfrm>
            <a:off x="332874" y="5314520"/>
            <a:ext cx="1010652" cy="29017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36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2262F-9251-4C06-ACFE-5DAFE41F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56" y="1571847"/>
            <a:ext cx="9646076" cy="379080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1166ED6-CA82-4579-9FC1-B4F2DCF1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Update Job and Tasks-step 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04C60-F783-4BD2-B11A-5B360D7D3193}"/>
              </a:ext>
            </a:extLst>
          </p:cNvPr>
          <p:cNvSpPr/>
          <p:nvPr/>
        </p:nvSpPr>
        <p:spPr>
          <a:xfrm>
            <a:off x="1151589" y="5647858"/>
            <a:ext cx="7380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Add your new connection by selecting it from the dropdown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83B9E-22A2-455C-A7E5-535E806C4AA9}"/>
              </a:ext>
            </a:extLst>
          </p:cNvPr>
          <p:cNvSpPr/>
          <p:nvPr/>
        </p:nvSpPr>
        <p:spPr>
          <a:xfrm>
            <a:off x="6210011" y="4620126"/>
            <a:ext cx="1235817" cy="29017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15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89CB42-81A5-4BEC-B097-CAD504BF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59" y="1336920"/>
            <a:ext cx="9718083" cy="4308758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5BB77740-FF80-4366-915E-8A6EB46F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Update Job and Tasks-step 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BB322-F0A6-460D-A3D8-F1E62C1E689B}"/>
              </a:ext>
            </a:extLst>
          </p:cNvPr>
          <p:cNvSpPr/>
          <p:nvPr/>
        </p:nvSpPr>
        <p:spPr>
          <a:xfrm>
            <a:off x="1151589" y="5882808"/>
            <a:ext cx="7380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Update the Dynatrace API Token and Tenant from your notes table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Update the ‘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MonspecValidation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Function Token from your notes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8AC99-7FC6-4C70-A988-ABD7724042B6}"/>
              </a:ext>
            </a:extLst>
          </p:cNvPr>
          <p:cNvSpPr/>
          <p:nvPr/>
        </p:nvSpPr>
        <p:spPr>
          <a:xfrm>
            <a:off x="6454622" y="4088305"/>
            <a:ext cx="1499811" cy="19250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A5E1E-0446-4F91-899B-AADE8043CDDF}"/>
              </a:ext>
            </a:extLst>
          </p:cNvPr>
          <p:cNvSpPr/>
          <p:nvPr/>
        </p:nvSpPr>
        <p:spPr>
          <a:xfrm>
            <a:off x="5401733" y="5150709"/>
            <a:ext cx="4673599" cy="26584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430AF3-7A51-43A9-8DE3-6818A1DE662F}"/>
              </a:ext>
            </a:extLst>
          </p:cNvPr>
          <p:cNvSpPr/>
          <p:nvPr/>
        </p:nvSpPr>
        <p:spPr>
          <a:xfrm>
            <a:off x="6338923" y="4280809"/>
            <a:ext cx="2880703" cy="1925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273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A08E22-70F1-441D-85D0-BFE4DDCC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95" y="1447710"/>
            <a:ext cx="9699009" cy="4369588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DC592DC2-47A0-4EFD-9F7D-0CBBF837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Create the Release-step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9955-59A7-437A-B1D4-A6F2148D2ED2}"/>
              </a:ext>
            </a:extLst>
          </p:cNvPr>
          <p:cNvSpPr/>
          <p:nvPr/>
        </p:nvSpPr>
        <p:spPr>
          <a:xfrm>
            <a:off x="1151590" y="5882808"/>
            <a:ext cx="580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Save all changes and Create a release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51327D-8626-4C0F-9917-0180AA4FD751}"/>
              </a:ext>
            </a:extLst>
          </p:cNvPr>
          <p:cNvSpPr/>
          <p:nvPr/>
        </p:nvSpPr>
        <p:spPr>
          <a:xfrm>
            <a:off x="8695932" y="2053249"/>
            <a:ext cx="1499811" cy="27743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378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23644-0997-464D-9F5F-F1B6831B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859" y="1413392"/>
            <a:ext cx="4445136" cy="5240676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4D47111-EA2D-4FCB-BF2E-8BFA6EA2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Create the Release-step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5ADFDB-D1B6-42FF-892E-761A405104D8}"/>
              </a:ext>
            </a:extLst>
          </p:cNvPr>
          <p:cNvSpPr/>
          <p:nvPr/>
        </p:nvSpPr>
        <p:spPr>
          <a:xfrm>
            <a:off x="360944" y="2693755"/>
            <a:ext cx="3427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Select the latest Build version and hit ‘Create’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6BB3E-2A7F-466A-8908-C97DEE65B9CB}"/>
              </a:ext>
            </a:extLst>
          </p:cNvPr>
          <p:cNvSpPr/>
          <p:nvPr/>
        </p:nvSpPr>
        <p:spPr>
          <a:xfrm>
            <a:off x="6029540" y="4535192"/>
            <a:ext cx="275008" cy="27743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401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B7470-2D0A-4DD6-BDBD-FF245D1F5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7" y="1424891"/>
            <a:ext cx="5509478" cy="3269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D8F024-F76F-43F4-A91B-169DF92A1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65" y="2391940"/>
            <a:ext cx="6343002" cy="4166742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E6FC63F5-228C-4308-AD56-0F0D900C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Verify the Release-step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49D83A-6D80-4415-B9FF-B294EFC173CA}"/>
              </a:ext>
            </a:extLst>
          </p:cNvPr>
          <p:cNvSpPr/>
          <p:nvPr/>
        </p:nvSpPr>
        <p:spPr>
          <a:xfrm>
            <a:off x="367177" y="5104809"/>
            <a:ext cx="4719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Watch the progress of the release pipeline and verify everything succeeds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AE3D1-BEB1-4B0B-9A1B-115852045432}"/>
              </a:ext>
            </a:extLst>
          </p:cNvPr>
          <p:cNvSpPr/>
          <p:nvPr/>
        </p:nvSpPr>
        <p:spPr>
          <a:xfrm>
            <a:off x="1938802" y="3497039"/>
            <a:ext cx="687519" cy="27743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1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8B6AD-4A1E-4BF3-81F6-D473387B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3" y="1977658"/>
            <a:ext cx="10858214" cy="330917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E601F453-74D2-49CC-8958-26A2508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Verify the Release-step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B8662-E30D-4D32-A75F-CD2FF1901726}"/>
              </a:ext>
            </a:extLst>
          </p:cNvPr>
          <p:cNvSpPr/>
          <p:nvPr/>
        </p:nvSpPr>
        <p:spPr>
          <a:xfrm>
            <a:off x="731561" y="5541364"/>
            <a:ext cx="9917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that the deployment gate succeeded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NOTE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</a:rPr>
              <a:t>: Build 1 is successful in Staging and so the Gate automatically pushes the update into Production</a:t>
            </a:r>
          </a:p>
        </p:txBody>
      </p:sp>
    </p:spTree>
    <p:extLst>
      <p:ext uri="{BB962C8B-B14F-4D97-AF65-F5344CB8AC3E}">
        <p14:creationId xmlns:p14="http://schemas.microsoft.com/office/powerpoint/2010/main" val="3243206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C922B70-A621-4471-A4AB-9255BA6A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Gate Validates Performance Signature</a:t>
            </a:r>
          </a:p>
          <a:p>
            <a:r>
              <a:rPr lang="en-US" dirty="0"/>
              <a:t>Current Implementation against static thresholds </a:t>
            </a:r>
          </a:p>
          <a:p>
            <a:r>
              <a:rPr lang="en-US" dirty="0"/>
              <a:t>Only two Metrics – </a:t>
            </a:r>
          </a:p>
          <a:p>
            <a:pPr lvl="1"/>
            <a:r>
              <a:rPr lang="en-US" dirty="0"/>
              <a:t>Response time </a:t>
            </a:r>
          </a:p>
          <a:p>
            <a:pPr lvl="1"/>
            <a:r>
              <a:rPr lang="en-US" dirty="0"/>
              <a:t>Error Rate</a:t>
            </a:r>
            <a:endParaRPr lang="fr-FR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CE97CFC9-1CED-4BF3-8C3B-091B503DCE3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260975" y="1562769"/>
            <a:ext cx="6092825" cy="4575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Validation into Azure DevOps Pipeline with Azure Functions</a:t>
            </a: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E3751B71-EA70-4FB8-877B-017A4F96DAF1}"/>
              </a:ext>
            </a:extLst>
          </p:cNvPr>
          <p:cNvSpPr/>
          <p:nvPr/>
        </p:nvSpPr>
        <p:spPr>
          <a:xfrm>
            <a:off x="7593291" y="1960776"/>
            <a:ext cx="3760509" cy="9426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Response Time</a:t>
            </a:r>
          </a:p>
          <a:p>
            <a:pPr algn="ctr"/>
            <a:r>
              <a:rPr lang="en-US" dirty="0"/>
              <a:t>Static Threshold – 250ms 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B8C6AB71-B3EE-4CB9-9F15-F848768607EB}"/>
              </a:ext>
            </a:extLst>
          </p:cNvPr>
          <p:cNvSpPr/>
          <p:nvPr/>
        </p:nvSpPr>
        <p:spPr>
          <a:xfrm>
            <a:off x="7654565" y="3784861"/>
            <a:ext cx="3393649" cy="12019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Failure Rate </a:t>
            </a:r>
          </a:p>
          <a:p>
            <a:pPr algn="ctr"/>
            <a:r>
              <a:rPr lang="en-US" dirty="0"/>
              <a:t>Static threshold – 0%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0050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A8FDCE-D554-497F-A319-6217B998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2" y="1421550"/>
            <a:ext cx="6096001" cy="3234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AB6350-057E-47F8-80A4-875134FA6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26" y="2841509"/>
            <a:ext cx="5856099" cy="3001129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BF350459-8081-456B-A8C9-88CD07C3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Verify the Release-step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EF044-3309-47F4-AA39-41CA75E39318}"/>
              </a:ext>
            </a:extLst>
          </p:cNvPr>
          <p:cNvSpPr/>
          <p:nvPr/>
        </p:nvSpPr>
        <p:spPr>
          <a:xfrm>
            <a:off x="114911" y="5196307"/>
            <a:ext cx="5569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that the Production deployment succeeds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253E7-7175-44A7-A157-D7B9D03AF675}"/>
              </a:ext>
            </a:extLst>
          </p:cNvPr>
          <p:cNvSpPr/>
          <p:nvPr/>
        </p:nvSpPr>
        <p:spPr>
          <a:xfrm>
            <a:off x="4283866" y="2648202"/>
            <a:ext cx="1318911" cy="105096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</a:t>
            </a:r>
            <a:r>
              <a:rPr lang="en-US" i="1" dirty="0"/>
              <a:t>Sign up for an Azure DevOps Account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192" y="1936172"/>
            <a:ext cx="4387197" cy="2971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Sign Up Here</a:t>
            </a:r>
          </a:p>
          <a:p>
            <a:pPr marL="0" indent="0">
              <a:buNone/>
            </a:pPr>
            <a:r>
              <a:rPr lang="en-US" sz="1200" dirty="0"/>
              <a:t>https://azure.microsoft.com/en-us/services/devops/?&amp;OCID=AID736750_SEM_vjUFx1k5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BEF68-9479-4581-B00E-C2B4FC7F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483" y="1291905"/>
            <a:ext cx="5498563" cy="4926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ED72C-72C6-4661-BB0B-534C7277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4" y="3687063"/>
            <a:ext cx="4554335" cy="24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4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B9556A-66B2-4650-B844-19E29C723978}"/>
              </a:ext>
            </a:extLst>
          </p:cNvPr>
          <p:cNvGrpSpPr/>
          <p:nvPr/>
        </p:nvGrpSpPr>
        <p:grpSpPr>
          <a:xfrm>
            <a:off x="4693783" y="1487098"/>
            <a:ext cx="3570367" cy="4736068"/>
            <a:chOff x="4947030" y="1282347"/>
            <a:chExt cx="3904338" cy="51710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4C3A66-0D95-4F15-A56E-42135BC8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7031" y="2232625"/>
              <a:ext cx="3904337" cy="42207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1E0A4F-ABC1-4706-8FA5-BDA6C9171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30" y="1282347"/>
              <a:ext cx="3904337" cy="94970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D3B190-C8DB-4642-9BAA-3EA1187C038C}"/>
              </a:ext>
            </a:extLst>
          </p:cNvPr>
          <p:cNvGrpSpPr/>
          <p:nvPr/>
        </p:nvGrpSpPr>
        <p:grpSpPr>
          <a:xfrm>
            <a:off x="818752" y="1487098"/>
            <a:ext cx="3570367" cy="4714197"/>
            <a:chOff x="818753" y="1304218"/>
            <a:chExt cx="3904337" cy="5149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C80938-EA54-4D2D-B037-0E8078DF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53" y="1304218"/>
              <a:ext cx="3904337" cy="9760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93BD13-B058-41CA-A7D0-68D95894D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753" y="2280303"/>
              <a:ext cx="3904337" cy="4173095"/>
            </a:xfrm>
            <a:prstGeom prst="rect">
              <a:avLst/>
            </a:prstGeom>
          </p:spPr>
        </p:pic>
      </p:grpSp>
      <p:sp>
        <p:nvSpPr>
          <p:cNvPr id="9" name="Title 5">
            <a:extLst>
              <a:ext uri="{FF2B5EF4-FFF2-40B4-BE49-F238E27FC236}">
                <a16:creationId xmlns:a16="http://schemas.microsoft.com/office/drawing/2014/main" id="{958C4A7D-8680-4D72-8CDD-BADCBD784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Verify the Release-step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011F2C-A38D-476F-8191-DA9481F778BB}"/>
              </a:ext>
            </a:extLst>
          </p:cNvPr>
          <p:cNvSpPr/>
          <p:nvPr/>
        </p:nvSpPr>
        <p:spPr>
          <a:xfrm>
            <a:off x="8420793" y="2828835"/>
            <a:ext cx="3649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that you see deployment events in Dynatrace for both Staging and Production 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E8B92C-8CFB-46BB-8E10-E57A76C790C8}"/>
              </a:ext>
            </a:extLst>
          </p:cNvPr>
          <p:cNvSpPr/>
          <p:nvPr/>
        </p:nvSpPr>
        <p:spPr>
          <a:xfrm>
            <a:off x="917212" y="1938056"/>
            <a:ext cx="2116933" cy="4426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BB9F0-96C1-4175-82DD-396888E39440}"/>
              </a:ext>
            </a:extLst>
          </p:cNvPr>
          <p:cNvSpPr/>
          <p:nvPr/>
        </p:nvSpPr>
        <p:spPr>
          <a:xfrm>
            <a:off x="4777088" y="1915050"/>
            <a:ext cx="2388483" cy="4426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8CBDF8-72E7-4F50-9C16-58D88BF7B02C}"/>
              </a:ext>
            </a:extLst>
          </p:cNvPr>
          <p:cNvSpPr/>
          <p:nvPr/>
        </p:nvSpPr>
        <p:spPr>
          <a:xfrm>
            <a:off x="6695906" y="733548"/>
            <a:ext cx="1431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19784801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2D05-80C1-491C-A4EB-FF8E1D05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Build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E57FCE-9D6A-401C-80A2-04F29F23E7CC}"/>
              </a:ext>
            </a:extLst>
          </p:cNvPr>
          <p:cNvSpPr/>
          <p:nvPr/>
        </p:nvSpPr>
        <p:spPr>
          <a:xfrm>
            <a:off x="838200" y="2936124"/>
            <a:ext cx="10897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App starts failing in Staging (Shift Left -&gt; Do not let the bad build to go to Production)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586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643DA316-9867-4B7D-8C68-8F56A9C7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>
            <a:normAutofit/>
          </a:bodyPr>
          <a:lstStyle/>
          <a:p>
            <a:r>
              <a:rPr lang="en-US" dirty="0"/>
              <a:t>CD Pipeline: </a:t>
            </a:r>
            <a:r>
              <a:rPr lang="en-US" i="1" dirty="0" err="1"/>
              <a:t>SimulateBuildNumber</a:t>
            </a:r>
            <a:r>
              <a:rPr lang="en-US" i="1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32266D-1541-4AF0-8571-704978DAB169}"/>
              </a:ext>
            </a:extLst>
          </p:cNvPr>
          <p:cNvSpPr/>
          <p:nvPr/>
        </p:nvSpPr>
        <p:spPr>
          <a:xfrm>
            <a:off x="671802" y="5422250"/>
            <a:ext cx="7248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Edit the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UnbreakablePipeline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CD Release and go to Variables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Change the ‘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SimulateBuildNumber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to 2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Save and Release this Build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A1F73-978E-42C6-95FD-5563753B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1" y="1520615"/>
            <a:ext cx="10319657" cy="35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894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6CB2B-C33D-4D79-BC49-3FAD6C52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8" y="1585711"/>
            <a:ext cx="5522542" cy="2943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92A4BB-4B78-4C52-8123-BB4ED4DF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301" y="3491043"/>
            <a:ext cx="7804558" cy="2808182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8C6B0CD8-1C42-4799-B001-1BBF0DD4D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Confirm the Release Fails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016FAA-82C2-4D68-AAF8-719F68232583}"/>
              </a:ext>
            </a:extLst>
          </p:cNvPr>
          <p:cNvSpPr/>
          <p:nvPr/>
        </p:nvSpPr>
        <p:spPr>
          <a:xfrm>
            <a:off x="292141" y="4839288"/>
            <a:ext cx="374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This Release should fail and therefore should NOT push into Production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0C1ED-6719-4412-8841-53CA7D40D3AA}"/>
              </a:ext>
            </a:extLst>
          </p:cNvPr>
          <p:cNvSpPr/>
          <p:nvPr/>
        </p:nvSpPr>
        <p:spPr>
          <a:xfrm>
            <a:off x="2641218" y="2554923"/>
            <a:ext cx="467514" cy="43012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60D8A02-710C-4661-AF1C-5B80202832C6}"/>
              </a:ext>
            </a:extLst>
          </p:cNvPr>
          <p:cNvSpPr/>
          <p:nvPr/>
        </p:nvSpPr>
        <p:spPr>
          <a:xfrm>
            <a:off x="7348194" y="1517715"/>
            <a:ext cx="3516198" cy="17203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2 generates a High Error Rate in Staging Environment by design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047C05-E22A-4232-AAB2-23AE4A20C25E}"/>
              </a:ext>
            </a:extLst>
          </p:cNvPr>
          <p:cNvSpPr/>
          <p:nvPr/>
        </p:nvSpPr>
        <p:spPr>
          <a:xfrm>
            <a:off x="6463235" y="471938"/>
            <a:ext cx="14318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Success!</a:t>
            </a:r>
          </a:p>
          <a:p>
            <a:r>
              <a:rPr lang="en-US" sz="1400" b="1" i="1" dirty="0">
                <a:solidFill>
                  <a:schemeClr val="bg1"/>
                </a:solidFill>
              </a:rPr>
              <a:t>…well sort of</a:t>
            </a:r>
          </a:p>
        </p:txBody>
      </p:sp>
    </p:spTree>
    <p:extLst>
      <p:ext uri="{BB962C8B-B14F-4D97-AF65-F5344CB8AC3E}">
        <p14:creationId xmlns:p14="http://schemas.microsoft.com/office/powerpoint/2010/main" val="14886206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2D05-80C1-491C-A4EB-FF8E1D05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Build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408D63-DA0B-4D64-8610-CB16AC78BF9E}"/>
              </a:ext>
            </a:extLst>
          </p:cNvPr>
          <p:cNvSpPr/>
          <p:nvPr/>
        </p:nvSpPr>
        <p:spPr>
          <a:xfrm>
            <a:off x="647413" y="2968781"/>
            <a:ext cx="10897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App runs well in Staging and starts failing in Production - To test Self Healing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89995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3DA83-EF44-4556-A6A7-0EBF38B5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5" y="1370850"/>
            <a:ext cx="9245982" cy="3664433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AC33E7D1-02DE-4FA5-AA3D-55650E738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>
            <a:normAutofit/>
          </a:bodyPr>
          <a:lstStyle/>
          <a:p>
            <a:r>
              <a:rPr lang="en-US" dirty="0"/>
              <a:t>CD Pipeline: </a:t>
            </a:r>
            <a:r>
              <a:rPr lang="en-US" i="1" dirty="0" err="1"/>
              <a:t>SimulateBuildNumber</a:t>
            </a:r>
            <a:r>
              <a:rPr lang="en-US" i="1" dirty="0"/>
              <a:t>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5BCB31-DA65-4FE6-98F9-DA2DF4F7E19B}"/>
              </a:ext>
            </a:extLst>
          </p:cNvPr>
          <p:cNvSpPr/>
          <p:nvPr/>
        </p:nvSpPr>
        <p:spPr>
          <a:xfrm>
            <a:off x="7026444" y="4427974"/>
            <a:ext cx="365532" cy="33122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2EACD-D577-4BFA-B20F-1DAD201F33E1}"/>
              </a:ext>
            </a:extLst>
          </p:cNvPr>
          <p:cNvSpPr/>
          <p:nvPr/>
        </p:nvSpPr>
        <p:spPr>
          <a:xfrm>
            <a:off x="933059" y="5103451"/>
            <a:ext cx="7248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Edit the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UnbreakablePipeline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CD Release and go to Variables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Change the ‘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</a:rPr>
              <a:t>SimulateBuildNumber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’ to 4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Save and Release this Build</a:t>
            </a:r>
          </a:p>
        </p:txBody>
      </p:sp>
    </p:spTree>
    <p:extLst>
      <p:ext uri="{BB962C8B-B14F-4D97-AF65-F5344CB8AC3E}">
        <p14:creationId xmlns:p14="http://schemas.microsoft.com/office/powerpoint/2010/main" val="13709154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B271A-1459-4ED6-8C19-526C815C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544" y="3325312"/>
            <a:ext cx="5495861" cy="2536551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119F4A8C-73F4-41E9-9C7B-A1386D2B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Confirm Release Succeeds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932B3-6E6F-485D-939A-88E1FFAF9FDE}"/>
              </a:ext>
            </a:extLst>
          </p:cNvPr>
          <p:cNvSpPr/>
          <p:nvPr/>
        </p:nvSpPr>
        <p:spPr>
          <a:xfrm>
            <a:off x="438046" y="4375338"/>
            <a:ext cx="48833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that the Post deployment gate succeeds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that the deployment into Production occurs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1F45F8-B76F-445F-85EA-228D4665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55" y="1753653"/>
            <a:ext cx="6191431" cy="205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641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74CDF-8187-48DE-957E-A0DFA80A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15" y="1184472"/>
            <a:ext cx="7610833" cy="5201419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572CD8C0-31D0-40A0-A2B6-A3C7E9D3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Dynatrace Problem Notification in Production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46ABE-5AB6-45E1-8CFE-B24686DAD35E}"/>
              </a:ext>
            </a:extLst>
          </p:cNvPr>
          <p:cNvSpPr/>
          <p:nvPr/>
        </p:nvSpPr>
        <p:spPr>
          <a:xfrm>
            <a:off x="293666" y="1603980"/>
            <a:ext cx="35014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This Build was successful in Staging and pushed into Production but shortly afterwards problems occur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7F5A5E-3723-4695-920B-391B930AC6B3}"/>
              </a:ext>
            </a:extLst>
          </p:cNvPr>
          <p:cNvSpPr/>
          <p:nvPr/>
        </p:nvSpPr>
        <p:spPr>
          <a:xfrm>
            <a:off x="158297" y="3017012"/>
            <a:ext cx="39530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Go to Dynatrace-&gt;Problems to see any problems that are occurring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This Problem should trigger the Alert notification created earlier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The Alert should trigger the ‘SelfHealing’ function in Azure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The SelfHealing function should roll back to a previous, working, build</a:t>
            </a:r>
          </a:p>
        </p:txBody>
      </p:sp>
    </p:spTree>
    <p:extLst>
      <p:ext uri="{BB962C8B-B14F-4D97-AF65-F5344CB8AC3E}">
        <p14:creationId xmlns:p14="http://schemas.microsoft.com/office/powerpoint/2010/main" val="15465344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EDC60-63F4-49D2-B1BE-1D17600C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991" y="2482662"/>
            <a:ext cx="7260200" cy="3799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85B2B0-966D-43F8-90CB-A72566DB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91" y="1396812"/>
            <a:ext cx="7260200" cy="10858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43D3780-0E54-427C-A69F-0B0F358F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‘SelfHealing’ Function at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60685A-990E-4BFC-916B-A3920883DB1E}"/>
              </a:ext>
            </a:extLst>
          </p:cNvPr>
          <p:cNvSpPr/>
          <p:nvPr/>
        </p:nvSpPr>
        <p:spPr>
          <a:xfrm>
            <a:off x="259291" y="2065275"/>
            <a:ext cx="3742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Go to Azure-&gt;SelfHealing function and confirm that you see logs indicating that this function was invoked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36C77E-FF1F-4C1B-8AF1-7FE6FD36EE9F}"/>
              </a:ext>
            </a:extLst>
          </p:cNvPr>
          <p:cNvSpPr/>
          <p:nvPr/>
        </p:nvSpPr>
        <p:spPr>
          <a:xfrm>
            <a:off x="4387516" y="4088090"/>
            <a:ext cx="7045922" cy="192769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11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A2FD6-A149-4450-91F2-11B3D1D6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1592147"/>
            <a:ext cx="7048500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26F-FA38-4288-97F8-EEDA8E3F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4" y="3969562"/>
            <a:ext cx="10690917" cy="135796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39B8CC-E724-4C80-81FF-D908F7E4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 dirty="0"/>
              <a:t>CD Pipeline: </a:t>
            </a:r>
            <a:r>
              <a:rPr lang="en-US" i="1" dirty="0"/>
              <a:t>‘SelfHealing’ Function at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260D22-9933-4863-920F-537004574ACC}"/>
              </a:ext>
            </a:extLst>
          </p:cNvPr>
          <p:cNvSpPr/>
          <p:nvPr/>
        </p:nvSpPr>
        <p:spPr>
          <a:xfrm>
            <a:off x="328042" y="2258639"/>
            <a:ext cx="3742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Confirm the redeploy is triggered into Production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BC04C8-8CDB-4008-9DC7-EAA0898C4248}"/>
              </a:ext>
            </a:extLst>
          </p:cNvPr>
          <p:cNvSpPr/>
          <p:nvPr/>
        </p:nvSpPr>
        <p:spPr>
          <a:xfrm>
            <a:off x="7541554" y="823839"/>
            <a:ext cx="1431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22777522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_SLIDES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521096C6-30F9-0243-95DB-0B3DB56729F7}"/>
    </a:ext>
  </a:extLst>
</a:theme>
</file>

<file path=ppt/theme/theme2.xml><?xml version="1.0" encoding="utf-8"?>
<a:theme xmlns:a="http://schemas.openxmlformats.org/drawingml/2006/main" name="GRADIENT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3.xml><?xml version="1.0" encoding="utf-8"?>
<a:theme xmlns:a="http://schemas.openxmlformats.org/drawingml/2006/main" name="WHITE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4.xml><?xml version="1.0" encoding="utf-8"?>
<a:theme xmlns:a="http://schemas.openxmlformats.org/drawingml/2006/main" name="WHITE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38A70E8D-BD94-EC40-8377-A8C720C23D53}"/>
    </a:ext>
  </a:extLst>
</a:theme>
</file>

<file path=ppt/theme/theme5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6.xml><?xml version="1.0" encoding="utf-8"?>
<a:theme xmlns:a="http://schemas.openxmlformats.org/drawingml/2006/main" name="1_WHITE SLIDES_1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e98d6c4-0a6a-4101-aaef-7401c2c41272">
      <UserInfo>
        <DisplayName>Anderson, Dave (Marketing)</DisplayName>
        <AccountId>14</AccountId>
        <AccountType/>
      </UserInfo>
      <UserInfo>
        <DisplayName>Sims, Josh</DisplayName>
        <AccountId>473</AccountId>
        <AccountType/>
      </UserInfo>
      <UserInfo>
        <DisplayName>Ward, Frances</DisplayName>
        <AccountId>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BB94FF16C837468B7D13486960AFFF" ma:contentTypeVersion="10" ma:contentTypeDescription="Create a new document." ma:contentTypeScope="" ma:versionID="c903b631cc311e084714d06d0b116fff">
  <xsd:schema xmlns:xsd="http://www.w3.org/2001/XMLSchema" xmlns:xs="http://www.w3.org/2001/XMLSchema" xmlns:p="http://schemas.microsoft.com/office/2006/metadata/properties" xmlns:ns2="dd1d8f26-fb76-4973-95d8-1c00742ea3ca" xmlns:ns3="3e98d6c4-0a6a-4101-aaef-7401c2c41272" targetNamespace="http://schemas.microsoft.com/office/2006/metadata/properties" ma:root="true" ma:fieldsID="91e2fd16832581dfee94fdd5f20f879d" ns2:_="" ns3:_="">
    <xsd:import namespace="dd1d8f26-fb76-4973-95d8-1c00742ea3ca"/>
    <xsd:import namespace="3e98d6c4-0a6a-4101-aaef-7401c2c412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d8f26-fb76-4973-95d8-1c00742ea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98d6c4-0a6a-4101-aaef-7401c2c41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3305D2-0ECB-44A0-862C-949F259D46BE}">
  <ds:schemaRefs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3e98d6c4-0a6a-4101-aaef-7401c2c41272"/>
    <ds:schemaRef ds:uri="dd1d8f26-fb76-4973-95d8-1c00742ea3ca"/>
  </ds:schemaRefs>
</ds:datastoreItem>
</file>

<file path=customXml/itemProps2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EFB303-5C42-429A-B155-A77049E9F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1d8f26-fb76-4973-95d8-1c00742ea3ca"/>
    <ds:schemaRef ds:uri="3e98d6c4-0a6a-4101-aaef-7401c2c41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SLIDES_2</Template>
  <TotalTime>4702</TotalTime>
  <Words>3742</Words>
  <Application>Microsoft Office PowerPoint</Application>
  <PresentationFormat>Widescreen</PresentationFormat>
  <Paragraphs>595</Paragraphs>
  <Slides>112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112</vt:i4>
      </vt:variant>
    </vt:vector>
  </HeadingPairs>
  <TitlesOfParts>
    <vt:vector size="130" baseType="lpstr">
      <vt:lpstr>Amazon Ember</vt:lpstr>
      <vt:lpstr>Amazon Ember Light</vt:lpstr>
      <vt:lpstr>Arial</vt:lpstr>
      <vt:lpstr>Bernina Sans</vt:lpstr>
      <vt:lpstr>Bernina Sans Light</vt:lpstr>
      <vt:lpstr>Calibri</vt:lpstr>
      <vt:lpstr>Calibri Light</vt:lpstr>
      <vt:lpstr>Courier New</vt:lpstr>
      <vt:lpstr>inherit</vt:lpstr>
      <vt:lpstr>Lucida Console</vt:lpstr>
      <vt:lpstr>Segoe UI</vt:lpstr>
      <vt:lpstr>Verdana</vt:lpstr>
      <vt:lpstr>GRADIENT_SLIDES</vt:lpstr>
      <vt:lpstr>GRADIENT SLIDES_1</vt:lpstr>
      <vt:lpstr>WHITE SLIDES_1</vt:lpstr>
      <vt:lpstr>WHITE SLIDES_2</vt:lpstr>
      <vt:lpstr>4-05665_ReInvent_2018_Template_Light</vt:lpstr>
      <vt:lpstr>1_WHITE SLIDES_1</vt:lpstr>
      <vt:lpstr>Unbreakable Pipeline on Azure DevOps</vt:lpstr>
      <vt:lpstr>Agenda</vt:lpstr>
      <vt:lpstr>Getting Started: Keep Your Azure DevOps Notes</vt:lpstr>
      <vt:lpstr>Getting Started: Download the GitHub Repository</vt:lpstr>
      <vt:lpstr>Getting Started: Getting Values from Dynatrace-step 1</vt:lpstr>
      <vt:lpstr>Getting Started: Getting Values from Dynatrace-step 2</vt:lpstr>
      <vt:lpstr>Getting Started: Signup for an Azure Account</vt:lpstr>
      <vt:lpstr>Getting Started: Create a ‘Resource Group’ in Azure</vt:lpstr>
      <vt:lpstr>Getting Started: Sign up for an Azure DevOps Account</vt:lpstr>
      <vt:lpstr>Getting Started: Create your DevOps Organization</vt:lpstr>
      <vt:lpstr>Getting Started: Create a DevOps Project</vt:lpstr>
      <vt:lpstr>Getting Started: Import a Git Repository – step 1</vt:lpstr>
      <vt:lpstr>Getting Started: Import a Git Repository –step 2</vt:lpstr>
      <vt:lpstr>Getting Started: Create a new Personal Access Token </vt:lpstr>
      <vt:lpstr>Getting Started: Update Function Names</vt:lpstr>
      <vt:lpstr>Getting Started: Create a Deployment Group</vt:lpstr>
      <vt:lpstr>Getting Started: Results of New Deployment Group</vt:lpstr>
      <vt:lpstr>Prevent in CI/CD VS Repair in PROD</vt:lpstr>
      <vt:lpstr>Add Key Metrics from Incidents to Quality Gates</vt:lpstr>
      <vt:lpstr>Use cases where we can “Shift Left”</vt:lpstr>
      <vt:lpstr>Detect Change in Log Behavior</vt:lpstr>
      <vt:lpstr>Detect Change in Resource Consumption</vt:lpstr>
      <vt:lpstr>Detect Change in Dependencies</vt:lpstr>
      <vt:lpstr>Detect Change in Application Exception Handling</vt:lpstr>
      <vt:lpstr>Detect Change in Performance Behavior</vt:lpstr>
      <vt:lpstr>Detect Change in Error Behavior</vt:lpstr>
      <vt:lpstr>Detect Change in End User Scenarios</vt:lpstr>
      <vt:lpstr>List of Metrics we just discussed</vt:lpstr>
      <vt:lpstr>Inspiration from  Curtis Bray (re:Invent 2017)</vt:lpstr>
      <vt:lpstr>Inspiration from Thomas Steinmaurer @ Dynatrace</vt:lpstr>
      <vt:lpstr>“Build Validation / Monitoring as Code” </vt:lpstr>
      <vt:lpstr>Self Healing with Azure Functions</vt:lpstr>
      <vt:lpstr>Self-Healing: Path to Autonomous Ops</vt:lpstr>
      <vt:lpstr>“Auto-Remediation as Code” triggered by Dynatrace</vt:lpstr>
      <vt:lpstr>Creating the Unbreakable Pipeline In Azure DevOps (Formerly – VSTS) </vt:lpstr>
      <vt:lpstr>WORKSHOP 1 – CI Pipeline</vt:lpstr>
      <vt:lpstr>CI Pipeline: Create New Build Pipeline –step 1</vt:lpstr>
      <vt:lpstr>CI Pipeline : Create New Build Pipeline –step 2</vt:lpstr>
      <vt:lpstr>CI Pipeline : Create New Build Pipeline –step 3</vt:lpstr>
      <vt:lpstr>CI Pipeline : Import the UnbreakablePipeline-CI.json file</vt:lpstr>
      <vt:lpstr>CI Pipeline : Update the Build Pipeline –step 1</vt:lpstr>
      <vt:lpstr>CI Pipeline : Update the Build Pipeline –step 2</vt:lpstr>
      <vt:lpstr>CI Pipeline : Update the Build Pipeline –step 3</vt:lpstr>
      <vt:lpstr>CI Pipeline : Results–step 4</vt:lpstr>
      <vt:lpstr>WORKSHOP 2 - CreateUtilities </vt:lpstr>
      <vt:lpstr>CreateUtilities: Create a new Release Pipeline-step 1</vt:lpstr>
      <vt:lpstr>CreateUtilities: Save your empty Release Pipeline-step 2</vt:lpstr>
      <vt:lpstr>CreateUtilities: Import the ‘Create Utilities’ Release</vt:lpstr>
      <vt:lpstr>CreateUtilities : Recreate the Artifact-step 1</vt:lpstr>
      <vt:lpstr>CreateUtilities : Recreate the Artifact-step 2</vt:lpstr>
      <vt:lpstr>CreateUtilities: Update jobs and tasks-step 1</vt:lpstr>
      <vt:lpstr>CreateUtilities : Update jobs and tasks-step 2</vt:lpstr>
      <vt:lpstr>CreateUtilities : Update jobs and tasks-step 3</vt:lpstr>
      <vt:lpstr>CreateUtilities: Update jobs and tasks-step 4</vt:lpstr>
      <vt:lpstr>CreateUtilities : Update  jobs and tasks-step 5</vt:lpstr>
      <vt:lpstr>CreateUtilities : Update jobs and tasks-step 6a</vt:lpstr>
      <vt:lpstr>CreateUtilities: Update jobs and tasks-step 6b</vt:lpstr>
      <vt:lpstr>CreateUtilities: Update jobs and tasks-step 6c</vt:lpstr>
      <vt:lpstr>CreateUtilities: Update jobs and tasks-step 7</vt:lpstr>
      <vt:lpstr>CreateUtilities: Update jobs and tasks-step 8</vt:lpstr>
      <vt:lpstr>CreateUtilities: Update jobs and tasks-step 9</vt:lpstr>
      <vt:lpstr>CreateUtilities: Verify Results-step 1</vt:lpstr>
      <vt:lpstr>CreateUtilities: Verify Results-step 2</vt:lpstr>
      <vt:lpstr>CreateUtilities: Confirmation of VMs in Dynatrace</vt:lpstr>
      <vt:lpstr>WORKSHOP 3 – CD Pipeline</vt:lpstr>
      <vt:lpstr>CD Pipeline : ‘Selfhealing’ Function URL</vt:lpstr>
      <vt:lpstr>CD Pipeline: ‘MonspecValidation’ Function URL</vt:lpstr>
      <vt:lpstr>CD Pipeline: ‘MonspecValidation’ Function Token</vt:lpstr>
      <vt:lpstr>CD Pipeline: Prepare Dynatrace for SelfHealing Function</vt:lpstr>
      <vt:lpstr>CD Pipeline: Configure ‘SelfHealing’ Function parameters in Azure</vt:lpstr>
      <vt:lpstr>CD Pipeline: Import ‘UnbreakablePipelineDemo-CD.json’ File</vt:lpstr>
      <vt:lpstr>CD Pipeline: Recreate Pipeline Artifacts-step 1</vt:lpstr>
      <vt:lpstr>CD Pipeline: Recreate Pipeline Artifacts-step 2</vt:lpstr>
      <vt:lpstr>CD Pipeline: Update Job and Tasks-step 1</vt:lpstr>
      <vt:lpstr>CD Pipeline: Application Release Pipeline Overview</vt:lpstr>
      <vt:lpstr>CD Pipeline: Update Job and Tasks-step 2</vt:lpstr>
      <vt:lpstr>CD Pipeline: Update Job and Tasks-step 3</vt:lpstr>
      <vt:lpstr>CD Pipeline: Update Job and Tasks-step 4</vt:lpstr>
      <vt:lpstr>CD Pipeline: Update Job and Tasks-step 5</vt:lpstr>
      <vt:lpstr>CD Pipeline: Update Job and Tasks-step 6</vt:lpstr>
      <vt:lpstr>CD Pipeline: Update Job and Tasks-step 7</vt:lpstr>
      <vt:lpstr>CD Pipeline: Update Job and Tasks-step 8</vt:lpstr>
      <vt:lpstr>CD Pipeline: Update Job and Tasks-step 9</vt:lpstr>
      <vt:lpstr>CD Pipeline: Create the Release-step 1</vt:lpstr>
      <vt:lpstr>CD Pipeline: Create the Release-step 2</vt:lpstr>
      <vt:lpstr>CD Pipeline: Verify the Release-step 1</vt:lpstr>
      <vt:lpstr>CD Pipeline: Verify the Release-step 2</vt:lpstr>
      <vt:lpstr>Automate Validation into Azure DevOps Pipeline with Azure Functions</vt:lpstr>
      <vt:lpstr>CD Pipeline: Verify the Release-step 3</vt:lpstr>
      <vt:lpstr>CD Pipeline: Verify the Release-step 4</vt:lpstr>
      <vt:lpstr>Release Build 2</vt:lpstr>
      <vt:lpstr>CD Pipeline: SimulateBuildNumber 2</vt:lpstr>
      <vt:lpstr>CD Pipeline: Confirm the Release Fails</vt:lpstr>
      <vt:lpstr>Release Build 4</vt:lpstr>
      <vt:lpstr>CD Pipeline: SimulateBuildNumber 4</vt:lpstr>
      <vt:lpstr>CD Pipeline: Confirm Release Succeeds</vt:lpstr>
      <vt:lpstr>CD Pipeline: Dynatrace Problem Notification in Production</vt:lpstr>
      <vt:lpstr>CD Pipeline: ‘SelfHealing’ Function at Work</vt:lpstr>
      <vt:lpstr>CD Pipeline: ‘SelfHealing’ Function at Work</vt:lpstr>
      <vt:lpstr>We just built the Unbreakable Pipeline</vt:lpstr>
      <vt:lpstr>Summary: Unbreakable Cloud Native Pipelines</vt:lpstr>
      <vt:lpstr>What’s Next?  Remediation as Code</vt:lpstr>
      <vt:lpstr>Crash -&gt; Restart</vt:lpstr>
      <vt:lpstr>Full or slow Disk -&gt; Clean Up</vt:lpstr>
      <vt:lpstr>Bad Configuration Changes -&gt; Revert</vt:lpstr>
      <vt:lpstr>Bad Configuration Changes -&gt; Revert</vt:lpstr>
      <vt:lpstr>Low on Resources -&gt; Scale Up</vt:lpstr>
      <vt:lpstr>Overprovisioned after Drop in Traffic -&gt; Scale Down</vt:lpstr>
      <vt:lpstr>Blue vs Green -&gt; Redirect Traffic</vt:lpstr>
      <vt:lpstr>End User Impact -&gt; Reverse Blue / Green</vt:lpstr>
      <vt:lpstr>List of Remediation Action we discussed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Palms, Nina</dc:creator>
  <cp:lastModifiedBy>Hunter, Gavin</cp:lastModifiedBy>
  <cp:revision>235</cp:revision>
  <dcterms:created xsi:type="dcterms:W3CDTF">2018-11-01T17:06:21Z</dcterms:created>
  <dcterms:modified xsi:type="dcterms:W3CDTF">2019-01-28T05:53:56Z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0x01010051BB94FF16C837468B7D13486960AFFF</vt:lpwstr>
  </property>
</Properties>
</file>